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398" r:id="rId1"/>
  </p:sldMasterIdLst>
  <p:notesMasterIdLst>
    <p:notesMasterId r:id="rId49"/>
  </p:notesMasterIdLst>
  <p:handoutMasterIdLst>
    <p:handoutMasterId r:id="rId50"/>
  </p:handoutMasterIdLst>
  <p:sldIdLst>
    <p:sldId id="430" r:id="rId2"/>
    <p:sldId id="500" r:id="rId3"/>
    <p:sldId id="522" r:id="rId4"/>
    <p:sldId id="521" r:id="rId5"/>
    <p:sldId id="524" r:id="rId6"/>
    <p:sldId id="525" r:id="rId7"/>
    <p:sldId id="526" r:id="rId8"/>
    <p:sldId id="529" r:id="rId9"/>
    <p:sldId id="527" r:id="rId10"/>
    <p:sldId id="528" r:id="rId11"/>
    <p:sldId id="564" r:id="rId12"/>
    <p:sldId id="551" r:id="rId13"/>
    <p:sldId id="554" r:id="rId14"/>
    <p:sldId id="566" r:id="rId15"/>
    <p:sldId id="553" r:id="rId16"/>
    <p:sldId id="567" r:id="rId17"/>
    <p:sldId id="568" r:id="rId18"/>
    <p:sldId id="552" r:id="rId19"/>
    <p:sldId id="549" r:id="rId20"/>
    <p:sldId id="548" r:id="rId21"/>
    <p:sldId id="561" r:id="rId22"/>
    <p:sldId id="557" r:id="rId23"/>
    <p:sldId id="558" r:id="rId24"/>
    <p:sldId id="532" r:id="rId25"/>
    <p:sldId id="533" r:id="rId26"/>
    <p:sldId id="531" r:id="rId27"/>
    <p:sldId id="530" r:id="rId28"/>
    <p:sldId id="534" r:id="rId29"/>
    <p:sldId id="538" r:id="rId30"/>
    <p:sldId id="535" r:id="rId31"/>
    <p:sldId id="536" r:id="rId32"/>
    <p:sldId id="539" r:id="rId33"/>
    <p:sldId id="540" r:id="rId34"/>
    <p:sldId id="541" r:id="rId35"/>
    <p:sldId id="542" r:id="rId36"/>
    <p:sldId id="543" r:id="rId37"/>
    <p:sldId id="544" r:id="rId38"/>
    <p:sldId id="545" r:id="rId39"/>
    <p:sldId id="546" r:id="rId40"/>
    <p:sldId id="547" r:id="rId41"/>
    <p:sldId id="562" r:id="rId42"/>
    <p:sldId id="565" r:id="rId43"/>
    <p:sldId id="569" r:id="rId44"/>
    <p:sldId id="572" r:id="rId45"/>
    <p:sldId id="571" r:id="rId46"/>
    <p:sldId id="563" r:id="rId47"/>
    <p:sldId id="520" r:id="rId48"/>
  </p:sldIdLst>
  <p:sldSz cx="12192000" cy="6858000"/>
  <p:notesSz cx="7010400" cy="92964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FF9900"/>
    <a:srgbClr val="CC0099"/>
    <a:srgbClr val="CC3300"/>
    <a:srgbClr val="0093DD"/>
    <a:srgbClr val="D6E3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719" autoAdjust="0"/>
    <p:restoredTop sz="95394" autoAdjust="0"/>
  </p:normalViewPr>
  <p:slideViewPr>
    <p:cSldViewPr>
      <p:cViewPr varScale="1">
        <p:scale>
          <a:sx n="88" d="100"/>
          <a:sy n="88" d="100"/>
        </p:scale>
        <p:origin x="418" y="5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66" d="100"/>
          <a:sy n="66" d="100"/>
        </p:scale>
        <p:origin x="3106" y="67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 defTabSz="931863">
              <a:defRPr sz="1200"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 bwMode="auto">
          <a:xfrm>
            <a:off x="3970338" y="0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 algn="r" defTabSz="931863">
              <a:defRPr sz="1200">
                <a:cs typeface="Arial" charset="0"/>
              </a:defRPr>
            </a:lvl1pPr>
          </a:lstStyle>
          <a:p>
            <a:pPr>
              <a:defRPr/>
            </a:pPr>
            <a:fld id="{FC12B9F6-F122-491A-95C6-E018732BC688}" type="datetimeFigureOut">
              <a:rPr lang="en-US"/>
              <a:pPr>
                <a:defRPr/>
              </a:pPr>
              <a:t>7/27/2020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 bwMode="auto">
          <a:xfrm>
            <a:off x="0" y="8829675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 defTabSz="931863">
              <a:defRPr sz="1200"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 bwMode="auto">
          <a:xfrm>
            <a:off x="3970338" y="8829675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 algn="r" defTabSz="931863">
              <a:defRPr sz="1200">
                <a:cs typeface="Arial" charset="0"/>
              </a:defRPr>
            </a:lvl1pPr>
          </a:lstStyle>
          <a:p>
            <a:pPr>
              <a:defRPr/>
            </a:pPr>
            <a:fld id="{4074A5A1-6F31-47AA-9657-1BF1CA7CA9C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90211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 defTabSz="931863">
              <a:defRPr sz="1200">
                <a:latin typeface="Calibri" charset="0"/>
                <a:cs typeface="Arial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 bwMode="auto">
          <a:xfrm>
            <a:off x="3970338" y="0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 algn="r" defTabSz="931863">
              <a:defRPr sz="1200">
                <a:latin typeface="Calibri" charset="0"/>
                <a:cs typeface="Arial" charset="0"/>
              </a:defRPr>
            </a:lvl1pPr>
          </a:lstStyle>
          <a:p>
            <a:pPr>
              <a:defRPr/>
            </a:pPr>
            <a:fld id="{0473E206-1088-4AFE-A316-394B348E78B4}" type="datetimeFigureOut">
              <a:rPr lang="zh-CN" altLang="en-US"/>
              <a:pPr>
                <a:defRPr/>
              </a:pPr>
              <a:t>2020/7/27</a:t>
            </a:fld>
            <a:endParaRPr lang="en-US" altLang="zh-CN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 bwMode="auto">
          <a:xfrm>
            <a:off x="701675" y="4416425"/>
            <a:ext cx="5607050" cy="4183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 bwMode="auto">
          <a:xfrm>
            <a:off x="0" y="8829675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 defTabSz="931863">
              <a:defRPr sz="1200">
                <a:latin typeface="Calibri" charset="0"/>
                <a:cs typeface="Arial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 bwMode="auto">
          <a:xfrm>
            <a:off x="3970338" y="8829675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 algn="r" defTabSz="931863">
              <a:defRPr sz="1200">
                <a:latin typeface="Calibri" charset="0"/>
                <a:cs typeface="Arial" charset="0"/>
              </a:defRPr>
            </a:lvl1pPr>
          </a:lstStyle>
          <a:p>
            <a:pPr>
              <a:defRPr/>
            </a:pPr>
            <a:fld id="{4FF8422B-51DA-4E7A-B534-C1AEC8577A48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8347400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SimSun" pitchFamily="2" charset="-122"/>
        <a:cs typeface="宋体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SimSun" pitchFamily="2" charset="-122"/>
        <a:cs typeface="宋体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SimSun" pitchFamily="2" charset="-122"/>
        <a:cs typeface="宋体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SimSun" pitchFamily="2" charset="-122"/>
        <a:cs typeface="宋体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SimSun" pitchFamily="2" charset="-122"/>
        <a:cs typeface="宋体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FF8422B-51DA-4E7A-B534-C1AEC8577A48}" type="slidenum">
              <a:rPr lang="zh-CN" altLang="en-US" smtClean="0"/>
              <a:pPr>
                <a:defRPr/>
              </a:pPr>
              <a:t>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177849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幻灯片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7"/>
          <p:cNvSpPr>
            <a:spLocks noChangeArrowheads="1"/>
          </p:cNvSpPr>
          <p:nvPr userDrawn="1"/>
        </p:nvSpPr>
        <p:spPr bwMode="auto">
          <a:xfrm>
            <a:off x="0" y="6391278"/>
            <a:ext cx="12192000" cy="466725"/>
          </a:xfrm>
          <a:prstGeom prst="rect">
            <a:avLst/>
          </a:prstGeom>
          <a:solidFill>
            <a:srgbClr val="0093DD"/>
          </a:solidFill>
          <a:ln w="38100">
            <a:noFill/>
            <a:miter lim="800000"/>
            <a:headEnd/>
            <a:tailEnd type="none" w="med" len="lg"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CENTER FOR APPLIED GIS OF HCMC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6386286"/>
            <a:ext cx="533400" cy="4663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667003"/>
            <a:ext cx="10363200" cy="1470025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4000" b="1" kern="1200" baseline="0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Times New Roman" pitchFamily="18" charset="0"/>
                <a:ea typeface="宋体" pitchFamily="2" charset="-122"/>
                <a:cs typeface="Times New Roman" pitchFamily="18" charset="0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8" name="Slide Number Placeholder 20"/>
          <p:cNvSpPr>
            <a:spLocks noGrp="1"/>
          </p:cNvSpPr>
          <p:nvPr>
            <p:ph type="sldNum" sz="quarter" idx="10"/>
          </p:nvPr>
        </p:nvSpPr>
        <p:spPr>
          <a:xfrm>
            <a:off x="11563351" y="6400803"/>
            <a:ext cx="609600" cy="365125"/>
          </a:xfrm>
        </p:spPr>
        <p:txBody>
          <a:bodyPr/>
          <a:lstStyle>
            <a:lvl1pPr algn="r">
              <a:defRPr sz="1200" b="0" baseline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AE4B53CD-B0DF-407C-A8F3-A0C66FA0C162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80237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random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内容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rrowheads="1"/>
          </p:cNvSpPr>
          <p:nvPr userDrawn="1"/>
        </p:nvSpPr>
        <p:spPr bwMode="auto">
          <a:xfrm>
            <a:off x="0" y="6391278"/>
            <a:ext cx="12192000" cy="466725"/>
          </a:xfrm>
          <a:prstGeom prst="rect">
            <a:avLst/>
          </a:prstGeom>
          <a:solidFill>
            <a:srgbClr val="0093DD"/>
          </a:solidFill>
          <a:ln w="38100">
            <a:noFill/>
            <a:miter lim="800000"/>
            <a:headEnd/>
            <a:tailEnd type="none" w="med" len="lg"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cs typeface="Arial" charset="0"/>
              </a:rPr>
              <a:t>CENTER FOR APPLIED GIS OF HCMC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62000" y="694534"/>
            <a:ext cx="11089951" cy="5691752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  <a:lvl2pPr marL="566738" indent="-276225">
              <a:defRPr baseline="0"/>
            </a:lvl2pPr>
            <a:lvl3pPr marL="798513" indent="-231775">
              <a:buFont typeface="Courier New" pitchFamily="49" charset="0"/>
              <a:buChar char="o"/>
              <a:defRPr baseline="0"/>
            </a:lvl3pPr>
            <a:lvl4pPr marL="973138" indent="-174625">
              <a:buFont typeface="Arial" pitchFamily="34" charset="0"/>
              <a:buChar char="•"/>
              <a:defRPr baseline="0"/>
            </a:lvl4pPr>
          </a:lstStyle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</p:txBody>
      </p:sp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762000" y="0"/>
            <a:ext cx="11430000" cy="685800"/>
          </a:xfrm>
          <a:prstGeom prst="rect">
            <a:avLst/>
          </a:prstGeom>
        </p:spPr>
        <p:txBody>
          <a:bodyPr/>
          <a:lstStyle>
            <a:lvl1pPr algn="l">
              <a:defRPr sz="32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Slide Number Placeholder 20"/>
          <p:cNvSpPr>
            <a:spLocks noGrp="1"/>
          </p:cNvSpPr>
          <p:nvPr>
            <p:ph type="sldNum" sz="quarter" idx="10"/>
          </p:nvPr>
        </p:nvSpPr>
        <p:spPr>
          <a:xfrm>
            <a:off x="11582400" y="6464303"/>
            <a:ext cx="609600" cy="365125"/>
          </a:xfrm>
        </p:spPr>
        <p:txBody>
          <a:bodyPr/>
          <a:lstStyle>
            <a:lvl1pPr algn="r">
              <a:defRPr sz="1200" b="0" i="0" baseline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B87292F9-12FB-4EB8-BB25-48F14576567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6386286"/>
            <a:ext cx="533400" cy="4663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7449778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random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" y="0"/>
            <a:ext cx="990600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4D9FFFB4-400D-1240-AB24-6F86C96D4DFB}" type="datetimeFigureOut">
              <a:rPr lang="en-US" smtClean="0"/>
              <a:t>7/27/2020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>
              <a:defRPr/>
            </a:pPr>
            <a:fld id="{35777D43-CACF-4401-B051-E29C008E35F5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4404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16" r:id="rId1"/>
    <p:sldLayoutId id="2147484417" r:id="rId2"/>
  </p:sldLayoutIdLst>
  <p:transition>
    <p:random/>
  </p:transition>
  <p:hf hdr="0" dt="0"/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4.wm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map-projections.net/imglist.php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epsg.io/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hyperlink" Target="https://github.com/hcmgis/QGIS-Training/blob/master/VN2000.dty" TargetMode="Externa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hyperlink" Target="https://hcmgis.vn/" TargetMode="Externa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epsg.io/8901-primem" TargetMode="External"/><Relationship Id="rId2" Type="http://schemas.openxmlformats.org/officeDocument/2006/relationships/hyperlink" Target="https://epsg.io/7030-ellipsoid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hyperlink" Target="https://epsg.io/?q=Vietnam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55C82FB-501F-487F-A015-6835852020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1063308"/>
            <a:ext cx="9930226" cy="53374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99774" y="-5660"/>
            <a:ext cx="9144000" cy="1524000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Unit 3: Coordinate Reference System</a:t>
            </a:r>
            <a:endParaRPr lang="en-US" sz="3200" dirty="0">
              <a:solidFill>
                <a:srgbClr val="00206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10196513" y="6400804"/>
            <a:ext cx="457200" cy="365125"/>
          </a:xfrm>
        </p:spPr>
        <p:txBody>
          <a:bodyPr/>
          <a:lstStyle/>
          <a:p>
            <a:pPr>
              <a:defRPr/>
            </a:pPr>
            <a:fld id="{FB455955-1896-4E3D-983F-2AD3FBC14837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</p:spTree>
  </p:cSld>
  <p:clrMapOvr>
    <a:masterClrMapping/>
  </p:clrMapOvr>
  <p:transition>
    <p:random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81CD7C-E4B5-43C8-BE7F-245851460E5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6FC9C8E-0622-48DE-805E-8149CB419E80}" type="slidenum">
              <a:rPr lang="en-US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457200" y="695743"/>
            <a:ext cx="11734800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189" indent="-457189">
              <a:buFont typeface="Arial" panose="020B0604020202020204" pitchFamily="34" charset="0"/>
              <a:buChar char="•"/>
            </a:pPr>
            <a:r>
              <a:rPr lang="en-US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Map projection: </a:t>
            </a:r>
          </a:p>
          <a:p>
            <a:pPr marL="914377" lvl="1" indent="-457189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Earth is curved and maps are flat</a:t>
            </a:r>
          </a:p>
          <a:p>
            <a:pPr marL="914377" lvl="1" indent="-457189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map projection uses mathematical formulas to relate spherical coordinates on the globe to flat, planar coordinates.</a:t>
            </a:r>
          </a:p>
          <a:p>
            <a:pPr marL="914377" lvl="1" indent="-457189">
              <a:buFont typeface="Arial" panose="020B0604020202020204" pitchFamily="34" charset="0"/>
              <a:buChar char="•"/>
            </a:pP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Wide variety of projections possible</a:t>
            </a:r>
          </a:p>
          <a:p>
            <a:pPr marL="914377" lvl="1" indent="-457189">
              <a:buFont typeface="Arial" panose="020B0604020202020204" pitchFamily="34" charset="0"/>
              <a:buChar char="•"/>
            </a:pP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Each projection will create a different type of distortion (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shape, area, distance, or direction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914377" lvl="1" indent="-457189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One map projection might be used for large-scale data in a limited area, while another is used for a small-scale map of the world</a:t>
            </a:r>
            <a:endParaRPr lang="en-US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4" descr="T3_projec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800" y="3962400"/>
            <a:ext cx="1863892" cy="2329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2">
            <a:extLst>
              <a:ext uri="{FF2B5EF4-FFF2-40B4-BE49-F238E27FC236}">
                <a16:creationId xmlns:a16="http://schemas.microsoft.com/office/drawing/2014/main" id="{2D670E25-35B8-404D-9BD1-871BD805760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12192000" cy="685800"/>
          </a:xfrm>
          <a:solidFill>
            <a:schemeClr val="accent1">
              <a:lumMod val="75000"/>
            </a:schemeClr>
          </a:solidFill>
        </p:spPr>
        <p:txBody>
          <a:bodyPr/>
          <a:lstStyle/>
          <a:p>
            <a:r>
              <a:rPr lang="en-US" altLang="en-US" dirty="0">
                <a:ln>
                  <a:noFill/>
                </a:ln>
                <a:latin typeface="Times New Roman" panose="02020603050405020304" pitchFamily="18" charset="0"/>
                <a:cs typeface="Times New Roman" panose="02020603050405020304" pitchFamily="18" charset="0"/>
              </a:rPr>
              <a:t>Map Projection</a:t>
            </a:r>
          </a:p>
        </p:txBody>
      </p:sp>
    </p:spTree>
    <p:extLst>
      <p:ext uri="{BB962C8B-B14F-4D97-AF65-F5344CB8AC3E}">
        <p14:creationId xmlns:p14="http://schemas.microsoft.com/office/powerpoint/2010/main" val="412110876"/>
      </p:ext>
    </p:extLst>
  </p:cSld>
  <p:clrMapOvr>
    <a:masterClrMapping/>
  </p:clrMapOvr>
  <p:transition>
    <p:random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81CD7C-E4B5-43C8-BE7F-245851460E5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6FC9C8E-0622-48DE-805E-8149CB419E80}" type="slidenum">
              <a:rPr lang="en-US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457200" y="695743"/>
            <a:ext cx="117348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189" indent="-457189">
              <a:buFont typeface="Arial" panose="020B0604020202020204" pitchFamily="34" charset="0"/>
              <a:buChar char="•"/>
            </a:pPr>
            <a:r>
              <a:rPr lang="en-US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Map projection:</a:t>
            </a:r>
          </a:p>
          <a:p>
            <a:pPr marL="914389" lvl="1" indent="-457189">
              <a:buFont typeface="Arial" panose="020B0604020202020204" pitchFamily="34" charset="0"/>
              <a:buChar char="•"/>
            </a:pPr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Sets of mathematical equations that convert coordinates from one system to another</a:t>
            </a:r>
            <a:endParaRPr lang="en-US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2D670E25-35B8-404D-9BD1-871BD805760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12192000" cy="685800"/>
          </a:xfrm>
          <a:solidFill>
            <a:schemeClr val="accent1">
              <a:lumMod val="75000"/>
            </a:schemeClr>
          </a:solidFill>
        </p:spPr>
        <p:txBody>
          <a:bodyPr/>
          <a:lstStyle/>
          <a:p>
            <a:r>
              <a:rPr lang="en-US" altLang="en-US" dirty="0">
                <a:ln>
                  <a:noFill/>
                </a:ln>
                <a:latin typeface="Times New Roman" panose="02020603050405020304" pitchFamily="18" charset="0"/>
                <a:cs typeface="Times New Roman" panose="02020603050405020304" pitchFamily="18" charset="0"/>
              </a:rPr>
              <a:t>Map Projection</a:t>
            </a:r>
          </a:p>
        </p:txBody>
      </p:sp>
      <p:graphicFrame>
        <p:nvGraphicFramePr>
          <p:cNvPr id="6" name="Object 2">
            <a:extLst>
              <a:ext uri="{FF2B5EF4-FFF2-40B4-BE49-F238E27FC236}">
                <a16:creationId xmlns:a16="http://schemas.microsoft.com/office/drawing/2014/main" id="{6EF6EA76-A47A-4C18-80C6-8D7CA38E8F9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52181436"/>
              </p:ext>
            </p:extLst>
          </p:nvPr>
        </p:nvGraphicFramePr>
        <p:xfrm>
          <a:off x="3124200" y="2127603"/>
          <a:ext cx="5456238" cy="2082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5" name="Equation" r:id="rId3" imgW="965160" imgH="368280" progId="Equation.3">
                  <p:embed/>
                </p:oleObj>
              </mc:Choice>
              <mc:Fallback>
                <p:oleObj name="Equation" r:id="rId3" imgW="965160" imgH="368280" progId="Equation.3">
                  <p:embed/>
                  <p:pic>
                    <p:nvPicPr>
                      <p:cNvPr id="51202" name="Object 2">
                        <a:extLst>
                          <a:ext uri="{FF2B5EF4-FFF2-40B4-BE49-F238E27FC236}">
                            <a16:creationId xmlns:a16="http://schemas.microsoft.com/office/drawing/2014/main" id="{374F5D1B-EE0C-43AD-9D55-968DC1D9E1B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24200" y="2127603"/>
                        <a:ext cx="5456238" cy="2082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 Box 5">
            <a:extLst>
              <a:ext uri="{FF2B5EF4-FFF2-40B4-BE49-F238E27FC236}">
                <a16:creationId xmlns:a16="http://schemas.microsoft.com/office/drawing/2014/main" id="{49A79085-B706-4B8C-A681-314B6DBEA1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35300" y="4459641"/>
            <a:ext cx="5651500" cy="12557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altLang="en-US" sz="18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  <a:r>
              <a:rPr lang="en-US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				</a:t>
            </a:r>
            <a:r>
              <a:rPr lang="en-US" altLang="en-US" sz="18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alt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unprojected</a:t>
            </a:r>
            <a:r>
              <a:rPr lang="en-US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			projected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angles (</a:t>
            </a:r>
            <a:r>
              <a:rPr lang="en-US" alt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lat</a:t>
            </a:r>
            <a:r>
              <a:rPr lang="en-US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/long)				Cartesian coordinates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endParaRPr lang="en-US" alt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5703642"/>
      </p:ext>
    </p:extLst>
  </p:cSld>
  <p:clrMapOvr>
    <a:masterClrMapping/>
  </p:clrMapOvr>
  <p:transition>
    <p:random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81CD7C-E4B5-43C8-BE7F-245851460E5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6FC9C8E-0622-48DE-805E-8149CB419E80}" type="slidenum">
              <a:rPr lang="en-US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457200" y="695743"/>
            <a:ext cx="117348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189" indent="-457189">
              <a:buFont typeface="Arial" panose="020B0604020202020204" pitchFamily="34" charset="0"/>
              <a:buChar char="•"/>
            </a:pPr>
            <a:r>
              <a:rPr lang="en-US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Classification of Map projections: </a:t>
            </a: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2D670E25-35B8-404D-9BD1-871BD805760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12192000" cy="685800"/>
          </a:xfrm>
          <a:solidFill>
            <a:schemeClr val="accent1">
              <a:lumMod val="75000"/>
            </a:schemeClr>
          </a:solidFill>
        </p:spPr>
        <p:txBody>
          <a:bodyPr/>
          <a:lstStyle/>
          <a:p>
            <a:r>
              <a:rPr lang="en-US" altLang="en-US" dirty="0">
                <a:ln>
                  <a:noFill/>
                </a:ln>
                <a:latin typeface="Times New Roman" panose="02020603050405020304" pitchFamily="18" charset="0"/>
                <a:cs typeface="Times New Roman" panose="02020603050405020304" pitchFamily="18" charset="0"/>
              </a:rPr>
              <a:t>Map Projection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91CD9E4-2D04-4ED3-8EC9-154379A8620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11"/>
          <a:stretch/>
        </p:blipFill>
        <p:spPr>
          <a:xfrm>
            <a:off x="2653064" y="1218963"/>
            <a:ext cx="6885872" cy="5132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783146"/>
      </p:ext>
    </p:extLst>
  </p:cSld>
  <p:clrMapOvr>
    <a:masterClrMapping/>
  </p:clrMapOvr>
  <p:transition>
    <p:random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81CD7C-E4B5-43C8-BE7F-245851460E5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6FC9C8E-0622-48DE-805E-8149CB419E80}" type="slidenum">
              <a:rPr lang="en-US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457200" y="695743"/>
            <a:ext cx="117348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189" indent="-457189">
              <a:buFont typeface="Arial" panose="020B0604020202020204" pitchFamily="34" charset="0"/>
              <a:buChar char="•"/>
            </a:pPr>
            <a:r>
              <a:rPr lang="en-US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Classification of Map projections: </a:t>
            </a: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2D670E25-35B8-404D-9BD1-871BD805760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12192000" cy="685800"/>
          </a:xfrm>
          <a:solidFill>
            <a:schemeClr val="accent1">
              <a:lumMod val="75000"/>
            </a:schemeClr>
          </a:solidFill>
        </p:spPr>
        <p:txBody>
          <a:bodyPr/>
          <a:lstStyle/>
          <a:p>
            <a:r>
              <a:rPr lang="en-US" altLang="en-US" dirty="0">
                <a:ln>
                  <a:noFill/>
                </a:ln>
                <a:latin typeface="Times New Roman" panose="02020603050405020304" pitchFamily="18" charset="0"/>
                <a:cs typeface="Times New Roman" panose="02020603050405020304" pitchFamily="18" charset="0"/>
              </a:rPr>
              <a:t>Map Projection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1198538"/>
            <a:ext cx="8697005" cy="5016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55154"/>
      </p:ext>
    </p:extLst>
  </p:cSld>
  <p:clrMapOvr>
    <a:masterClrMapping/>
  </p:clrMapOvr>
  <p:transition>
    <p:random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903B415E-B4B8-4349-8D65-6B87A1224B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200" y="1565786"/>
            <a:ext cx="3505200" cy="35052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81CD7C-E4B5-43C8-BE7F-245851460E5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6FC9C8E-0622-48DE-805E-8149CB419E80}" type="slidenum">
              <a:rPr lang="en-US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457200" y="695743"/>
            <a:ext cx="117348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189" indent="-457189">
              <a:buFont typeface="Arial" panose="020B0604020202020204" pitchFamily="34" charset="0"/>
              <a:buChar char="•"/>
            </a:pPr>
            <a:r>
              <a:rPr lang="en-US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Classification of Map projections: </a:t>
            </a: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2D670E25-35B8-404D-9BD1-871BD805760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12192000" cy="685800"/>
          </a:xfrm>
          <a:solidFill>
            <a:schemeClr val="accent1">
              <a:lumMod val="75000"/>
            </a:schemeClr>
          </a:solidFill>
        </p:spPr>
        <p:txBody>
          <a:bodyPr/>
          <a:lstStyle/>
          <a:p>
            <a:r>
              <a:rPr lang="en-US" altLang="en-US" dirty="0">
                <a:ln>
                  <a:noFill/>
                </a:ln>
                <a:latin typeface="Times New Roman" panose="02020603050405020304" pitchFamily="18" charset="0"/>
                <a:cs typeface="Times New Roman" panose="02020603050405020304" pitchFamily="18" charset="0"/>
              </a:rPr>
              <a:t>Map Projection</a:t>
            </a:r>
          </a:p>
        </p:txBody>
      </p:sp>
      <p:pic>
        <p:nvPicPr>
          <p:cNvPr id="1026" name="Picture 2" descr="The mercator map projection is one of the most well known cylindrical map projections.  ">
            <a:extLst>
              <a:ext uri="{FF2B5EF4-FFF2-40B4-BE49-F238E27FC236}">
                <a16:creationId xmlns:a16="http://schemas.microsoft.com/office/drawing/2014/main" id="{BBF7117D-E387-4432-A41C-B0E547B12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2438400"/>
            <a:ext cx="3352767" cy="2843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018F324-BBC9-401F-A010-F109E0AA66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8103" y="1319145"/>
            <a:ext cx="4280403" cy="251117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8A87CA5-E85E-4006-AF37-DE3757A01B80}"/>
              </a:ext>
            </a:extLst>
          </p:cNvPr>
          <p:cNvSpPr/>
          <p:nvPr/>
        </p:nvSpPr>
        <p:spPr>
          <a:xfrm>
            <a:off x="3853040" y="3755757"/>
            <a:ext cx="4724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cap="all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CONIC:</a:t>
            </a:r>
            <a:r>
              <a:rPr lang="en-US" b="1" cap="all" dirty="0">
                <a:solidFill>
                  <a:srgbClr val="6666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cap="all" dirty="0" err="1">
                <a:solidFill>
                  <a:srgbClr val="6666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Alber</a:t>
            </a:r>
            <a:r>
              <a:rPr lang="en-US" b="1" cap="all" dirty="0">
                <a:solidFill>
                  <a:srgbClr val="6666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Projection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572944F-BA48-4CB4-8ECC-5CBA330DF775}"/>
              </a:ext>
            </a:extLst>
          </p:cNvPr>
          <p:cNvSpPr/>
          <p:nvPr/>
        </p:nvSpPr>
        <p:spPr>
          <a:xfrm>
            <a:off x="190484" y="5300654"/>
            <a:ext cx="380844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cap="all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CYLINDRICAL:</a:t>
            </a:r>
            <a:r>
              <a:rPr lang="en-US" b="1" cap="all" dirty="0">
                <a:solidFill>
                  <a:srgbClr val="6666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Mercator PROJECTION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4AD7BCE-F617-46C9-A1DF-74D2D657C343}"/>
              </a:ext>
            </a:extLst>
          </p:cNvPr>
          <p:cNvSpPr/>
          <p:nvPr/>
        </p:nvSpPr>
        <p:spPr>
          <a:xfrm>
            <a:off x="8577440" y="5218392"/>
            <a:ext cx="374653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cap="all" dirty="0">
                <a:solidFill>
                  <a:srgbClr val="FF0000"/>
                </a:solidFill>
                <a:latin typeface="Source Sans Pro" panose="020B0503030403020204" pitchFamily="34" charset="0"/>
              </a:rPr>
              <a:t>Azimuthal: </a:t>
            </a:r>
            <a:r>
              <a:rPr lang="en-US" b="1" cap="all" dirty="0">
                <a:solidFill>
                  <a:srgbClr val="666666"/>
                </a:solidFill>
                <a:latin typeface="Source Sans Pro" panose="020B0503030403020204" pitchFamily="34" charset="0"/>
              </a:rPr>
              <a:t>LAMBERT AZIMUTHAL </a:t>
            </a:r>
          </a:p>
          <a:p>
            <a:r>
              <a:rPr lang="en-US" b="1" cap="all" dirty="0">
                <a:solidFill>
                  <a:srgbClr val="666666"/>
                </a:solidFill>
                <a:latin typeface="Source Sans Pro" panose="020B0503030403020204" pitchFamily="34" charset="0"/>
              </a:rPr>
              <a:t>EQUAL-AREA PROJECTION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5617645"/>
      </p:ext>
    </p:extLst>
  </p:cSld>
  <p:clrMapOvr>
    <a:masterClrMapping/>
  </p:clrMapOvr>
  <p:transition>
    <p:random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81CD7C-E4B5-43C8-BE7F-245851460E5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6FC9C8E-0622-48DE-805E-8149CB419E80}" type="slidenum">
              <a:rPr lang="en-US"/>
              <a:pPr>
                <a:defRPr/>
              </a:pPr>
              <a:t>15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457200" y="695743"/>
            <a:ext cx="117348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189" indent="-457189">
              <a:buFont typeface="Arial" panose="020B0604020202020204" pitchFamily="34" charset="0"/>
              <a:buChar char="•"/>
            </a:pPr>
            <a:r>
              <a:rPr lang="en-US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Map projections: </a:t>
            </a:r>
          </a:p>
          <a:p>
            <a:pPr marL="914389" lvl="1" indent="-457189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 200 of Map projections (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https://map-projections.net/imglist.php</a:t>
            </a:r>
            <a:r>
              <a:rPr lang="en-US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2D670E25-35B8-404D-9BD1-871BD805760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12192000" cy="685800"/>
          </a:xfrm>
          <a:solidFill>
            <a:schemeClr val="accent1">
              <a:lumMod val="75000"/>
            </a:schemeClr>
          </a:solidFill>
        </p:spPr>
        <p:txBody>
          <a:bodyPr/>
          <a:lstStyle/>
          <a:p>
            <a:r>
              <a:rPr lang="en-US" altLang="en-US" dirty="0">
                <a:ln>
                  <a:noFill/>
                </a:ln>
                <a:latin typeface="Times New Roman" panose="02020603050405020304" pitchFamily="18" charset="0"/>
                <a:cs typeface="Times New Roman" panose="02020603050405020304" pitchFamily="18" charset="0"/>
              </a:rPr>
              <a:t>Map Projection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0B7D60D-AE5C-4DED-B4DE-8AB78A24B2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1779171"/>
            <a:ext cx="8232436" cy="5072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271781"/>
      </p:ext>
    </p:extLst>
  </p:cSld>
  <p:clrMapOvr>
    <a:masterClrMapping/>
  </p:clrMapOvr>
  <p:transition>
    <p:random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81CD7C-E4B5-43C8-BE7F-245851460E5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6FC9C8E-0622-48DE-805E-8149CB419E80}" type="slidenum">
              <a:rPr lang="en-US"/>
              <a:pPr>
                <a:defRPr/>
              </a:pPr>
              <a:t>16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457200" y="695743"/>
            <a:ext cx="11734800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189" indent="-457189">
              <a:buFont typeface="Arial" panose="020B0604020202020204" pitchFamily="34" charset="0"/>
              <a:buChar char="•"/>
            </a:pPr>
            <a:r>
              <a:rPr lang="en-US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Map projections: </a:t>
            </a:r>
          </a:p>
          <a:p>
            <a:pPr marL="914389" lvl="1" indent="-457189">
              <a:buFont typeface="Arial" panose="020B0604020202020204" pitchFamily="34" charset="0"/>
              <a:buChar char="•"/>
            </a:pPr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Each projection preserves a particular relationship or characteristic:</a:t>
            </a:r>
          </a:p>
          <a:p>
            <a:pPr marL="1371589" lvl="2" indent="-457189">
              <a:buFont typeface="Arial" panose="020B0604020202020204" pitchFamily="34" charset="0"/>
              <a:buChar char="•"/>
            </a:pPr>
            <a:r>
              <a:rPr lang="en-US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Equal-Area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preserves the size of feature</a:t>
            </a:r>
          </a:p>
          <a:p>
            <a:pPr marL="1371589" lvl="2" indent="-457189">
              <a:buFont typeface="Arial" panose="020B0604020202020204" pitchFamily="34" charset="0"/>
              <a:buChar char="•"/>
            </a:pPr>
            <a:r>
              <a:rPr lang="en-US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Conformal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preserves the shape of feature (UTM)</a:t>
            </a:r>
          </a:p>
          <a:p>
            <a:pPr marL="1371589" lvl="2" indent="-457189">
              <a:buFont typeface="Arial" panose="020B0604020202020204" pitchFamily="34" charset="0"/>
              <a:buChar char="•"/>
            </a:pPr>
            <a:r>
              <a:rPr lang="en-US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Equidistant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preserves the distance between two features</a:t>
            </a:r>
          </a:p>
          <a:p>
            <a:pPr marL="1371589" lvl="2" indent="-457189">
              <a:buFont typeface="Arial" panose="020B0604020202020204" pitchFamily="34" charset="0"/>
              <a:buChar char="•"/>
            </a:pPr>
            <a:r>
              <a:rPr lang="en-US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True Direction (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Azimuthal</a:t>
            </a:r>
            <a:r>
              <a:rPr lang="en-US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preserves the compass direction between 2 features (great circle distance)</a:t>
            </a:r>
          </a:p>
          <a:p>
            <a:pPr marL="914389" lvl="1" indent="-457189">
              <a:buFont typeface="Arial" panose="020B0604020202020204" pitchFamily="34" charset="0"/>
              <a:buChar char="•"/>
            </a:pPr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map cannot be at the same time equal-area, conformal and/ or equidistant</a:t>
            </a:r>
          </a:p>
          <a:p>
            <a:pPr marL="914389" lvl="1" indent="-457189">
              <a:buFont typeface="Arial" panose="020B0604020202020204" pitchFamily="34" charset="0"/>
              <a:buChar char="•"/>
            </a:pPr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Map projection is to be chosen based on the needs</a:t>
            </a: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2D670E25-35B8-404D-9BD1-871BD805760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12192000" cy="685800"/>
          </a:xfrm>
          <a:solidFill>
            <a:schemeClr val="accent1">
              <a:lumMod val="75000"/>
            </a:schemeClr>
          </a:solidFill>
        </p:spPr>
        <p:txBody>
          <a:bodyPr/>
          <a:lstStyle/>
          <a:p>
            <a:r>
              <a:rPr lang="en-US" altLang="en-US" dirty="0">
                <a:ln>
                  <a:noFill/>
                </a:ln>
                <a:latin typeface="Times New Roman" panose="02020603050405020304" pitchFamily="18" charset="0"/>
                <a:cs typeface="Times New Roman" panose="02020603050405020304" pitchFamily="18" charset="0"/>
              </a:rPr>
              <a:t>Map Projection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8A314C7-E870-4F2A-A373-07475DDD89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7800" y="4343400"/>
            <a:ext cx="2971800" cy="1947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57972"/>
      </p:ext>
    </p:extLst>
  </p:cSld>
  <p:clrMapOvr>
    <a:masterClrMapping/>
  </p:clrMapOvr>
  <p:transition>
    <p:random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81CD7C-E4B5-43C8-BE7F-245851460E5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6FC9C8E-0622-48DE-805E-8149CB419E80}" type="slidenum">
              <a:rPr lang="en-US"/>
              <a:pPr>
                <a:defRPr/>
              </a:pPr>
              <a:t>17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457200" y="695743"/>
            <a:ext cx="117348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189" indent="-457189">
              <a:buFont typeface="Arial" panose="020B0604020202020204" pitchFamily="34" charset="0"/>
              <a:buChar char="•"/>
            </a:pPr>
            <a:r>
              <a:rPr lang="en-US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Map projections</a:t>
            </a:r>
            <a:r>
              <a:rPr lang="en-US" alt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endParaRPr lang="en-US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2D670E25-35B8-404D-9BD1-871BD805760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12192000" cy="685800"/>
          </a:xfrm>
          <a:solidFill>
            <a:schemeClr val="accent1">
              <a:lumMod val="75000"/>
            </a:schemeClr>
          </a:solidFill>
        </p:spPr>
        <p:txBody>
          <a:bodyPr/>
          <a:lstStyle/>
          <a:p>
            <a:r>
              <a:rPr lang="en-US" altLang="en-US" dirty="0">
                <a:ln>
                  <a:noFill/>
                </a:ln>
                <a:latin typeface="Times New Roman" panose="02020603050405020304" pitchFamily="18" charset="0"/>
                <a:cs typeface="Times New Roman" panose="02020603050405020304" pitchFamily="18" charset="0"/>
              </a:rPr>
              <a:t>Map Projection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1732"/>
          <a:stretch/>
        </p:blipFill>
        <p:spPr>
          <a:xfrm>
            <a:off x="1547385" y="1532502"/>
            <a:ext cx="9554430" cy="4629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294902"/>
      </p:ext>
    </p:extLst>
  </p:cSld>
  <p:clrMapOvr>
    <a:masterClrMapping/>
  </p:clrMapOvr>
  <p:transition>
    <p:random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81CD7C-E4B5-43C8-BE7F-245851460E5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6FC9C8E-0622-48DE-805E-8149CB419E80}" type="slidenum">
              <a:rPr lang="en-US"/>
              <a:pPr>
                <a:defRPr/>
              </a:pPr>
              <a:t>18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457200" y="695743"/>
            <a:ext cx="11734800" cy="51090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189" indent="-457189">
              <a:buFont typeface="Arial" panose="020B0604020202020204" pitchFamily="34" charset="0"/>
              <a:buChar char="•"/>
            </a:pPr>
            <a:r>
              <a:rPr lang="en-US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UTM (Universal Transverse Mercator) </a:t>
            </a:r>
          </a:p>
          <a:p>
            <a:pPr marL="914389" lvl="1" indent="-457189" fontAlgn="base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UTM projection is an adaptation of the standard Mercator projection which flips the cylinder 90 degrees (transverse).</a:t>
            </a:r>
          </a:p>
          <a:p>
            <a:pPr marL="914389" lvl="1" indent="-457189" fontAlgn="base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UTM projection flattens the sphere 60 times by shifting the cylinder central meridian 6° for each zone.</a:t>
            </a:r>
          </a:p>
          <a:p>
            <a:pPr marL="914389" lvl="1" indent="-457189" fontAlgn="base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UTM is horrible for small-scale (less-detailed) maps like world atlases and 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perfect for mapping narrow regions</a:t>
            </a:r>
          </a:p>
          <a:p>
            <a:pPr marL="914389" lvl="1" indent="-457189" fontAlgn="base">
              <a:buFont typeface="Arial" panose="020B0604020202020204" pitchFamily="34" charset="0"/>
              <a:buChar char="•"/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389" lvl="1" indent="-457189" fontAlgn="base">
              <a:buFont typeface="Arial" panose="020B0604020202020204" pitchFamily="34" charset="0"/>
              <a:buChar char="•"/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389" lvl="1" indent="-457189" fontAlgn="base">
              <a:buFont typeface="Arial" panose="020B0604020202020204" pitchFamily="34" charset="0"/>
              <a:buChar char="•"/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/>
              <a:t/>
            </a:r>
            <a:br>
              <a:rPr lang="en-US" dirty="0"/>
            </a:br>
            <a:endParaRPr lang="en-US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2D670E25-35B8-404D-9BD1-871BD805760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12192000" cy="685800"/>
          </a:xfrm>
          <a:solidFill>
            <a:schemeClr val="accent1">
              <a:lumMod val="75000"/>
            </a:schemeClr>
          </a:solidFill>
        </p:spPr>
        <p:txBody>
          <a:bodyPr/>
          <a:lstStyle/>
          <a:p>
            <a:r>
              <a:rPr lang="en-US" altLang="en-US" dirty="0">
                <a:ln>
                  <a:noFill/>
                </a:ln>
                <a:latin typeface="Times New Roman" panose="02020603050405020304" pitchFamily="18" charset="0"/>
                <a:cs typeface="Times New Roman" panose="02020603050405020304" pitchFamily="18" charset="0"/>
              </a:rPr>
              <a:t>Map Projection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AA44DB1-9E3B-4B93-85F3-7C54BF6CCF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3733800"/>
            <a:ext cx="7162800" cy="2513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89784"/>
      </p:ext>
    </p:extLst>
  </p:cSld>
  <p:clrMapOvr>
    <a:masterClrMapping/>
  </p:clrMapOvr>
  <p:transition>
    <p:random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81CD7C-E4B5-43C8-BE7F-245851460E5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6FC9C8E-0622-48DE-805E-8149CB419E80}" type="slidenum">
              <a:rPr lang="en-US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457200" y="695743"/>
            <a:ext cx="109728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189" indent="-457189">
              <a:buFont typeface="Arial" panose="020B0604020202020204" pitchFamily="34" charset="0"/>
              <a:buChar char="•"/>
            </a:pPr>
            <a:r>
              <a:rPr lang="en-US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UTM Map projection: </a:t>
            </a:r>
          </a:p>
          <a:p>
            <a:pPr marL="914389" lvl="1" indent="-457189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UTM divides the earth into 60 zones each 6 degrees of longitude wide. </a:t>
            </a:r>
            <a:endParaRPr lang="en-US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2D670E25-35B8-404D-9BD1-871BD805760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12192000" cy="685800"/>
          </a:xfrm>
          <a:solidFill>
            <a:schemeClr val="accent1">
              <a:lumMod val="75000"/>
            </a:schemeClr>
          </a:solidFill>
        </p:spPr>
        <p:txBody>
          <a:bodyPr/>
          <a:lstStyle/>
          <a:p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UTM Map projection: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71A2C3-3CC4-4F5E-A347-45EFEF3B99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555374"/>
            <a:ext cx="9067800" cy="4740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660511"/>
      </p:ext>
    </p:extLst>
  </p:cSld>
  <p:clrMapOvr>
    <a:masterClrMapping/>
  </p:clrMapOvr>
  <p:transition>
    <p:random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le 2">
            <a:extLst>
              <a:ext uri="{FF2B5EF4-FFF2-40B4-BE49-F238E27FC236}">
                <a16:creationId xmlns:a16="http://schemas.microsoft.com/office/drawing/2014/main" id="{E9DB568C-DDFB-4A5E-91BE-2DAE7D1C5A0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-66261"/>
            <a:ext cx="12192000" cy="685800"/>
          </a:xfrm>
          <a:solidFill>
            <a:schemeClr val="accent1">
              <a:lumMod val="75000"/>
            </a:schemeClr>
          </a:solidFill>
        </p:spPr>
        <p:txBody>
          <a:bodyPr/>
          <a:lstStyle/>
          <a:p>
            <a:r>
              <a:rPr lang="en-US" altLang="en-US" dirty="0">
                <a:ln>
                  <a:noFill/>
                </a:ln>
                <a:latin typeface="Times New Roman" panose="02020603050405020304" pitchFamily="18" charset="0"/>
                <a:cs typeface="Times New Roman" panose="02020603050405020304" pitchFamily="18" charset="0"/>
              </a:rPr>
              <a:t>Coordinate Reference System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81CD7C-E4B5-43C8-BE7F-245851460E5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6FC9C8E-0622-48DE-805E-8149CB419E80}" type="slidenum">
              <a:rPr lang="en-US"/>
              <a:pPr>
                <a:defRPr/>
              </a:pPr>
              <a:t>2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963E4AD-0B49-4E89-818B-4205A45DCD44}"/>
              </a:ext>
            </a:extLst>
          </p:cNvPr>
          <p:cNvSpPr/>
          <p:nvPr/>
        </p:nvSpPr>
        <p:spPr>
          <a:xfrm>
            <a:off x="762000" y="695744"/>
            <a:ext cx="1112520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189" indent="-457189">
              <a:buFont typeface="Wingdings" panose="05000000000000000000" pitchFamily="2" charset="2"/>
              <a:buChar char="§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Useful terms: Geoid, Ellipsoid, Datum, EPSG...</a:t>
            </a:r>
          </a:p>
          <a:p>
            <a:pPr marL="457189" indent="-457189">
              <a:buFont typeface="Wingdings" panose="05000000000000000000" pitchFamily="2" charset="2"/>
              <a:buChar char="§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Coordinate systems: Geographic </a:t>
            </a:r>
            <a:r>
              <a:rPr 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Coordinate </a:t>
            </a:r>
            <a:r>
              <a:rPr lang="en-US" sz="32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System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Projected </a:t>
            </a:r>
            <a:r>
              <a:rPr 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Coordinate </a:t>
            </a:r>
            <a:r>
              <a:rPr lang="en-US" sz="32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System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189" indent="-457189">
              <a:buFont typeface="Wingdings" panose="05000000000000000000" pitchFamily="2" charset="2"/>
              <a:buChar char="§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VN-2000 - WGS84 CRS transfer for each province in AutoCAD Civil 3D</a:t>
            </a:r>
          </a:p>
        </p:txBody>
      </p:sp>
    </p:spTree>
  </p:cSld>
  <p:clrMapOvr>
    <a:masterClrMapping/>
  </p:clrMapOvr>
  <p:transition>
    <p:random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81CD7C-E4B5-43C8-BE7F-245851460E5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6FC9C8E-0622-48DE-805E-8149CB419E80}" type="slidenum">
              <a:rPr lang="en-US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457200" y="695743"/>
            <a:ext cx="6858000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189" indent="-457189">
              <a:buFont typeface="Arial" panose="020B0604020202020204" pitchFamily="34" charset="0"/>
              <a:buChar char="•"/>
            </a:pPr>
            <a:r>
              <a:rPr lang="en-US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UTM Map projection: </a:t>
            </a:r>
          </a:p>
          <a:p>
            <a:pPr marL="914389" lvl="1" indent="-457189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UTM system divides the Earth into 60 zones, each 6° of longitude in width.  </a:t>
            </a:r>
          </a:p>
          <a:p>
            <a:pPr marL="914389" lvl="1" indent="-457189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square grid is superimposed on each zone. It's aligned so that vertical grid lines are parallel to the center of the zone (called the 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central meridian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914389" lvl="1" indent="-457189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single grid zone measures about 20,000km tall and only about 700km wide.</a:t>
            </a:r>
          </a:p>
          <a:p>
            <a:pPr marL="914389" lvl="1" indent="-457189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UTM grid coordinates are expressed as a distance in meters to the east, referred to as the "easting", and a distance in meters to the north, referred to as the "northing".</a:t>
            </a:r>
            <a:endParaRPr lang="en-US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2D670E25-35B8-404D-9BD1-871BD805760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12192000" cy="685800"/>
          </a:xfrm>
          <a:solidFill>
            <a:schemeClr val="accent1">
              <a:lumMod val="75000"/>
            </a:schemeClr>
          </a:solidFill>
        </p:spPr>
        <p:txBody>
          <a:bodyPr/>
          <a:lstStyle/>
          <a:p>
            <a:r>
              <a:rPr lang="en-US" altLang="en-US" dirty="0">
                <a:ln>
                  <a:noFill/>
                </a:ln>
              </a:rPr>
              <a:t>Coordinate Reference System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CEE8035-6D53-489A-91E4-46498EFC58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0" y="695743"/>
            <a:ext cx="4038600" cy="5601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301956"/>
      </p:ext>
    </p:extLst>
  </p:cSld>
  <p:clrMapOvr>
    <a:masterClrMapping/>
  </p:clrMapOvr>
  <p:transition>
    <p:random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81CD7C-E4B5-43C8-BE7F-245851460E5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6FC9C8E-0622-48DE-805E-8149CB419E80}" type="slidenum">
              <a:rPr lang="en-US"/>
              <a:pPr>
                <a:defRPr/>
              </a:pPr>
              <a:t>21</a:t>
            </a:fld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457200" y="695743"/>
            <a:ext cx="1165860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189" indent="-457189">
              <a:buFont typeface="Arial" panose="020B0604020202020204" pitchFamily="34" charset="0"/>
              <a:buChar char="•"/>
            </a:pPr>
            <a:r>
              <a:rPr 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False easting</a:t>
            </a:r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 is a linear value applied to the origin of the x coordinates.</a:t>
            </a:r>
          </a:p>
          <a:p>
            <a:pPr marL="457189" indent="-457189">
              <a:buFont typeface="Arial" panose="020B0604020202020204" pitchFamily="34" charset="0"/>
              <a:buChar char="•"/>
            </a:pPr>
            <a:r>
              <a:rPr 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False northing</a:t>
            </a:r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 is a linear value applied to the origin of the y coordinates.</a:t>
            </a:r>
          </a:p>
          <a:p>
            <a:pPr marL="457189" indent="-457189">
              <a:buFont typeface="Arial" panose="020B0604020202020204" pitchFamily="34" charset="0"/>
              <a:buChar char="•"/>
            </a:pPr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False easting and northing values are usually applied to ensure that all x and y values are positive. </a:t>
            </a:r>
            <a:endParaRPr lang="en-US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2D670E25-35B8-404D-9BD1-871BD805760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12192000" cy="685800"/>
          </a:xfrm>
          <a:solidFill>
            <a:schemeClr val="accent1">
              <a:lumMod val="75000"/>
            </a:schemeClr>
          </a:solidFill>
        </p:spPr>
        <p:txBody>
          <a:bodyPr/>
          <a:lstStyle/>
          <a:p>
            <a:r>
              <a:rPr lang="en-US" altLang="en-US" dirty="0">
                <a:ln>
                  <a:noFill/>
                </a:ln>
                <a:latin typeface="Times New Roman" panose="02020603050405020304" pitchFamily="18" charset="0"/>
                <a:cs typeface="Times New Roman" panose="02020603050405020304" pitchFamily="18" charset="0"/>
              </a:rPr>
              <a:t>Coordinate Reference System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2286000"/>
            <a:ext cx="3316274" cy="3999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748361"/>
      </p:ext>
    </p:extLst>
  </p:cSld>
  <p:clrMapOvr>
    <a:masterClrMapping/>
  </p:clrMapOvr>
  <p:transition>
    <p:random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81CD7C-E4B5-43C8-BE7F-245851460E5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6FC9C8E-0622-48DE-805E-8149CB419E80}" type="slidenum">
              <a:rPr lang="en-US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457200" y="695739"/>
            <a:ext cx="6172200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189" indent="-457189">
              <a:buFont typeface="Arial" panose="020B0604020202020204" pitchFamily="34" charset="0"/>
              <a:buChar char="•"/>
            </a:pPr>
            <a:r>
              <a:rPr lang="en-US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False Easting:</a:t>
            </a:r>
          </a:p>
          <a:p>
            <a:pPr marL="914389" lvl="1" indent="-457189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False easting (500,000) is given to the central meridian in each zone to prevent the use of negative values. </a:t>
            </a:r>
          </a:p>
          <a:p>
            <a:pPr marL="914389" lvl="1" indent="-457189">
              <a:buFont typeface="Arial" panose="020B0604020202020204" pitchFamily="34" charset="0"/>
              <a:buChar char="•"/>
            </a:pPr>
            <a:endParaRPr lang="en-US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2D670E25-35B8-404D-9BD1-871BD805760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12192000" cy="685800"/>
          </a:xfrm>
          <a:solidFill>
            <a:schemeClr val="accent1">
              <a:lumMod val="75000"/>
            </a:schemeClr>
          </a:solidFill>
        </p:spPr>
        <p:txBody>
          <a:bodyPr/>
          <a:lstStyle/>
          <a:p>
            <a:r>
              <a:rPr lang="en-US" altLang="en-US" dirty="0">
                <a:ln>
                  <a:noFill/>
                </a:ln>
                <a:latin typeface="Times New Roman" panose="02020603050405020304" pitchFamily="18" charset="0"/>
                <a:cs typeface="Times New Roman" panose="02020603050405020304" pitchFamily="18" charset="0"/>
              </a:rPr>
              <a:t>Coordinate Reference System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BD92BA4-A6C3-4698-A699-2EB44B2C7D1D}"/>
              </a:ext>
            </a:extLst>
          </p:cNvPr>
          <p:cNvSpPr/>
          <p:nvPr/>
        </p:nvSpPr>
        <p:spPr>
          <a:xfrm>
            <a:off x="6324600" y="695739"/>
            <a:ext cx="5867400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189" indent="-457189">
              <a:buFont typeface="Arial" panose="020B0604020202020204" pitchFamily="34" charset="0"/>
              <a:buChar char="•"/>
            </a:pP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False Northing</a:t>
            </a:r>
          </a:p>
          <a:p>
            <a:pPr marL="914389" lvl="1" indent="-457189" fontAlgn="base">
              <a:buFont typeface="Arial" panose="020B0604020202020204" pitchFamily="34" charset="0"/>
              <a:buChar char="•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False Northing (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10,0000,000) are added to the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South of the Equator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avoid negative values</a:t>
            </a:r>
          </a:p>
          <a:p>
            <a:pPr marL="914389" lvl="1" indent="-457189" fontAlgn="base">
              <a:buFont typeface="Arial" panose="020B0604020202020204" pitchFamily="34" charset="0"/>
              <a:buChar char="•"/>
            </a:pP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7804876-0718-44B0-ABFE-B7D6FCD12B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905000"/>
            <a:ext cx="5994400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770518"/>
      </p:ext>
    </p:extLst>
  </p:cSld>
  <p:clrMapOvr>
    <a:masterClrMapping/>
  </p:clrMapOvr>
  <p:transition>
    <p:random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81CD7C-E4B5-43C8-BE7F-245851460E5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6FC9C8E-0622-48DE-805E-8149CB419E80}" type="slidenum">
              <a:rPr lang="en-US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457200" y="695743"/>
            <a:ext cx="11658600" cy="1354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189" indent="-457189">
              <a:buFont typeface="Arial" panose="020B0604020202020204" pitchFamily="34" charset="0"/>
              <a:buChar char="•"/>
            </a:pPr>
            <a:r>
              <a:rPr lang="en-US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Scale factor:</a:t>
            </a:r>
          </a:p>
          <a:p>
            <a:pPr marL="914389" lvl="1" indent="-457189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UTM (6 degree zones), the central meridian (CM) has a scale factor of 0.9996</a:t>
            </a:r>
          </a:p>
          <a:p>
            <a:pPr marL="914389" lvl="1" indent="-457189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True Distance (m) = Map Distance ÷ 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scale factor</a:t>
            </a:r>
          </a:p>
          <a:p>
            <a:pPr marL="914389" lvl="1" indent="-457189">
              <a:buFont typeface="Arial" panose="020B0604020202020204" pitchFamily="34" charset="0"/>
              <a:buChar char="•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The scale factor reduces the overall distortion of the projection in the area of interest.</a:t>
            </a: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2D670E25-35B8-404D-9BD1-871BD805760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12192000" cy="685800"/>
          </a:xfrm>
          <a:solidFill>
            <a:schemeClr val="accent1">
              <a:lumMod val="75000"/>
            </a:schemeClr>
          </a:solidFill>
        </p:spPr>
        <p:txBody>
          <a:bodyPr/>
          <a:lstStyle/>
          <a:p>
            <a:r>
              <a:rPr lang="en-US" altLang="en-US" dirty="0">
                <a:ln>
                  <a:noFill/>
                </a:ln>
                <a:latin typeface="Times New Roman" panose="02020603050405020304" pitchFamily="18" charset="0"/>
                <a:cs typeface="Times New Roman" panose="02020603050405020304" pitchFamily="18" charset="0"/>
              </a:rPr>
              <a:t>UTM Projection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461F461-5111-4E93-BC76-B8DFB2D75C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133600"/>
            <a:ext cx="6031116" cy="306380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91ADBB0-7E29-4774-9B2B-00632EFD53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5057" y="1981200"/>
            <a:ext cx="4382143" cy="4396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869830"/>
      </p:ext>
    </p:extLst>
  </p:cSld>
  <p:clrMapOvr>
    <a:masterClrMapping/>
  </p:clrMapOvr>
  <p:transition>
    <p:random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81CD7C-E4B5-43C8-BE7F-245851460E5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6FC9C8E-0622-48DE-805E-8149CB419E80}" type="slidenum">
              <a:rPr lang="en-US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457200" y="695748"/>
            <a:ext cx="117348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189" indent="-457189">
              <a:buFont typeface="Arial" panose="020B0604020202020204" pitchFamily="34" charset="0"/>
              <a:buChar char="•"/>
            </a:pPr>
            <a:r>
              <a:rPr lang="en-US" sz="2800" u="sng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EPSG.io: Coordinate Systems Worldwide</a:t>
            </a:r>
          </a:p>
          <a:p>
            <a:pPr marL="914377" lvl="1" indent="-457189">
              <a:buFont typeface="Arial" panose="020B0604020202020204" pitchFamily="34" charset="0"/>
              <a:buChar char="•"/>
            </a:pPr>
            <a:r>
              <a:rPr lang="en-US" sz="2800" u="sng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VN-2000:</a:t>
            </a:r>
            <a:endParaRPr lang="en-US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10DFE30-5A08-41A2-8290-5142DBFF6D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013" y="1752600"/>
            <a:ext cx="8449654" cy="3429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0C40B1F-025F-4034-94F3-A56E3527F104}"/>
              </a:ext>
            </a:extLst>
          </p:cNvPr>
          <p:cNvSpPr/>
          <p:nvPr/>
        </p:nvSpPr>
        <p:spPr>
          <a:xfrm>
            <a:off x="971035" y="5500248"/>
            <a:ext cx="108203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proj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longlat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ellps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=WGS84 +towgs84=-192.873,-39.382,-111.202,-0.00205,-0.0005,0.00335,0.0188 +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no_defs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753006C7-F491-4EAE-B052-E36AF1DB76E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12192000" cy="685800"/>
          </a:xfrm>
          <a:solidFill>
            <a:schemeClr val="accent1">
              <a:lumMod val="75000"/>
            </a:schemeClr>
          </a:solidFill>
        </p:spPr>
        <p:txBody>
          <a:bodyPr/>
          <a:lstStyle/>
          <a:p>
            <a:r>
              <a:rPr lang="en-US" altLang="en-US" dirty="0">
                <a:ln>
                  <a:noFill/>
                </a:ln>
                <a:latin typeface="Times New Roman" panose="02020603050405020304" pitchFamily="18" charset="0"/>
                <a:cs typeface="Times New Roman" panose="02020603050405020304" pitchFamily="18" charset="0"/>
              </a:rPr>
              <a:t>Coordinate Reference System</a:t>
            </a:r>
          </a:p>
        </p:txBody>
      </p:sp>
    </p:spTree>
    <p:extLst>
      <p:ext uri="{BB962C8B-B14F-4D97-AF65-F5344CB8AC3E}">
        <p14:creationId xmlns:p14="http://schemas.microsoft.com/office/powerpoint/2010/main" val="3215027515"/>
      </p:ext>
    </p:extLst>
  </p:cSld>
  <p:clrMapOvr>
    <a:masterClrMapping/>
  </p:clrMapOvr>
  <p:transition>
    <p:random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81CD7C-E4B5-43C8-BE7F-245851460E5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6FC9C8E-0622-48DE-805E-8149CB419E80}" type="slidenum">
              <a:rPr lang="en-US"/>
              <a:pPr>
                <a:defRPr/>
              </a:pPr>
              <a:t>25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C2D4EB-4360-49DD-A202-ADF585725F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200" y="695743"/>
            <a:ext cx="7467600" cy="5693931"/>
          </a:xfrm>
          <a:prstGeom prst="rect">
            <a:avLst/>
          </a:prstGeom>
        </p:spPr>
      </p:pic>
      <p:sp>
        <p:nvSpPr>
          <p:cNvPr id="7" name="Title 2">
            <a:extLst>
              <a:ext uri="{FF2B5EF4-FFF2-40B4-BE49-F238E27FC236}">
                <a16:creationId xmlns:a16="http://schemas.microsoft.com/office/drawing/2014/main" id="{D540305D-AE8B-4D6A-86FA-F8390A66FEF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-9939" y="0"/>
            <a:ext cx="12192000" cy="685800"/>
          </a:xfrm>
          <a:solidFill>
            <a:schemeClr val="accent1">
              <a:lumMod val="75000"/>
            </a:schemeClr>
          </a:solidFill>
        </p:spPr>
        <p:txBody>
          <a:bodyPr/>
          <a:lstStyle/>
          <a:p>
            <a:r>
              <a:rPr lang="en-US" altLang="en-US" dirty="0">
                <a:ln>
                  <a:noFill/>
                </a:ln>
              </a:rPr>
              <a:t>Coordinate Reference System</a:t>
            </a:r>
          </a:p>
        </p:txBody>
      </p:sp>
    </p:spTree>
    <p:extLst>
      <p:ext uri="{BB962C8B-B14F-4D97-AF65-F5344CB8AC3E}">
        <p14:creationId xmlns:p14="http://schemas.microsoft.com/office/powerpoint/2010/main" val="1124242367"/>
      </p:ext>
    </p:extLst>
  </p:cSld>
  <p:clrMapOvr>
    <a:masterClrMapping/>
  </p:clrMapOvr>
  <p:transition>
    <p:random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D6C7079-2777-4662-B5A1-5ED7844690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686910"/>
            <a:ext cx="8736665" cy="571500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81CD7C-E4B5-43C8-BE7F-245851460E5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6FC9C8E-0622-48DE-805E-8149CB419E80}" type="slidenum">
              <a:rPr lang="en-US"/>
              <a:pPr>
                <a:defRPr/>
              </a:pPr>
              <a:t>26</a:t>
            </a:fld>
            <a:endParaRPr lang="en-US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28540FFA-65E8-48FB-AEBD-768CCD3EA19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-9939" y="0"/>
            <a:ext cx="12192000" cy="685800"/>
          </a:xfrm>
          <a:solidFill>
            <a:schemeClr val="accent1">
              <a:lumMod val="75000"/>
            </a:schemeClr>
          </a:solidFill>
        </p:spPr>
        <p:txBody>
          <a:bodyPr/>
          <a:lstStyle/>
          <a:p>
            <a:r>
              <a:rPr lang="en-US" altLang="en-US" dirty="0">
                <a:ln>
                  <a:noFill/>
                </a:ln>
              </a:rPr>
              <a:t>Coordinate Reference System</a:t>
            </a:r>
          </a:p>
        </p:txBody>
      </p:sp>
    </p:spTree>
    <p:extLst>
      <p:ext uri="{BB962C8B-B14F-4D97-AF65-F5344CB8AC3E}">
        <p14:creationId xmlns:p14="http://schemas.microsoft.com/office/powerpoint/2010/main" val="4124245921"/>
      </p:ext>
    </p:extLst>
  </p:cSld>
  <p:clrMapOvr>
    <a:masterClrMapping/>
  </p:clrMapOvr>
  <p:transition>
    <p:random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81CD7C-E4B5-43C8-BE7F-245851460E5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6FC9C8E-0622-48DE-805E-8149CB419E80}" type="slidenum">
              <a:rPr lang="en-US"/>
              <a:pPr>
                <a:defRPr/>
              </a:pPr>
              <a:t>27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3B0679-0C4E-4312-9DDE-53BC427E5E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787125"/>
            <a:ext cx="9793138" cy="5562600"/>
          </a:xfrm>
          <a:prstGeom prst="rect">
            <a:avLst/>
          </a:prstGeom>
        </p:spPr>
      </p:pic>
      <p:sp>
        <p:nvSpPr>
          <p:cNvPr id="7" name="Title 2">
            <a:extLst>
              <a:ext uri="{FF2B5EF4-FFF2-40B4-BE49-F238E27FC236}">
                <a16:creationId xmlns:a16="http://schemas.microsoft.com/office/drawing/2014/main" id="{1688DE28-2BAE-4F66-A8E3-9FFB486914E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-9939" y="0"/>
            <a:ext cx="12192000" cy="685800"/>
          </a:xfrm>
          <a:solidFill>
            <a:schemeClr val="accent1">
              <a:lumMod val="75000"/>
            </a:schemeClr>
          </a:solidFill>
        </p:spPr>
        <p:txBody>
          <a:bodyPr/>
          <a:lstStyle/>
          <a:p>
            <a:r>
              <a:rPr lang="en-US" altLang="en-US" dirty="0">
                <a:ln>
                  <a:noFill/>
                </a:ln>
              </a:rPr>
              <a:t>Coordinate Reference System</a:t>
            </a:r>
          </a:p>
        </p:txBody>
      </p:sp>
    </p:spTree>
    <p:extLst>
      <p:ext uri="{BB962C8B-B14F-4D97-AF65-F5344CB8AC3E}">
        <p14:creationId xmlns:p14="http://schemas.microsoft.com/office/powerpoint/2010/main" val="3840822534"/>
      </p:ext>
    </p:extLst>
  </p:cSld>
  <p:clrMapOvr>
    <a:masterClrMapping/>
  </p:clrMapOvr>
  <p:transition>
    <p:random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81CD7C-E4B5-43C8-BE7F-245851460E5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6FC9C8E-0622-48DE-805E-8149CB419E80}" type="slidenum">
              <a:rPr lang="en-US"/>
              <a:pPr>
                <a:defRPr/>
              </a:pPr>
              <a:t>28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B2888D1-AED0-4646-8A07-9E6C50864FB7}"/>
              </a:ext>
            </a:extLst>
          </p:cNvPr>
          <p:cNvSpPr/>
          <p:nvPr/>
        </p:nvSpPr>
        <p:spPr>
          <a:xfrm>
            <a:off x="533400" y="695743"/>
            <a:ext cx="116586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189" indent="-457189">
              <a:buFont typeface="Wingdings" panose="05000000000000000000" pitchFamily="2" charset="2"/>
              <a:buChar char="§"/>
            </a:pP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Coordinate system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71526" lvl="1" indent="-514338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Choose Planning and Analysis Workspace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FB77A1A-F86C-41EB-A677-5E528C3EB7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1779195"/>
            <a:ext cx="7620000" cy="5050233"/>
          </a:xfrm>
          <a:prstGeom prst="rect">
            <a:avLst/>
          </a:prstGeom>
        </p:spPr>
      </p:pic>
      <p:sp>
        <p:nvSpPr>
          <p:cNvPr id="10" name="Title 2">
            <a:extLst>
              <a:ext uri="{FF2B5EF4-FFF2-40B4-BE49-F238E27FC236}">
                <a16:creationId xmlns:a16="http://schemas.microsoft.com/office/drawing/2014/main" id="{12CDEDBC-9479-42A9-8402-EC1C451C5F3C}"/>
              </a:ext>
            </a:extLst>
          </p:cNvPr>
          <p:cNvSpPr txBox="1">
            <a:spLocks noChangeArrowheads="1"/>
          </p:cNvSpPr>
          <p:nvPr/>
        </p:nvSpPr>
        <p:spPr>
          <a:xfrm>
            <a:off x="13251" y="0"/>
            <a:ext cx="12192000" cy="685800"/>
          </a:xfrm>
          <a:prstGeom prst="rect">
            <a:avLst/>
          </a:prstGeom>
          <a:solidFill>
            <a:schemeClr val="accent1">
              <a:lumMod val="75000"/>
            </a:schemeClr>
          </a:solidFill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none" baseline="0">
                <a:ln w="3175" cmpd="sng">
                  <a:noFill/>
                </a:ln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en-US" dirty="0">
                <a:ln>
                  <a:noFill/>
                </a:ln>
                <a:latin typeface="Times New Roman" panose="02020603050405020304" pitchFamily="18" charset="0"/>
                <a:cs typeface="Times New Roman" panose="02020603050405020304" pitchFamily="18" charset="0"/>
              </a:rPr>
              <a:t>VN-2000 to WGS84 in AutoCAD Civil 3D</a:t>
            </a:r>
          </a:p>
        </p:txBody>
      </p:sp>
    </p:spTree>
    <p:extLst>
      <p:ext uri="{BB962C8B-B14F-4D97-AF65-F5344CB8AC3E}">
        <p14:creationId xmlns:p14="http://schemas.microsoft.com/office/powerpoint/2010/main" val="2796517449"/>
      </p:ext>
    </p:extLst>
  </p:cSld>
  <p:clrMapOvr>
    <a:masterClrMapping/>
  </p:clrMapOvr>
  <p:transition>
    <p:random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81CD7C-E4B5-43C8-BE7F-245851460E5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6FC9C8E-0622-48DE-805E-8149CB419E80}" type="slidenum">
              <a:rPr lang="en-US"/>
              <a:pPr>
                <a:defRPr/>
              </a:pPr>
              <a:t>29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B2888D1-AED0-4646-8A07-9E6C50864FB7}"/>
              </a:ext>
            </a:extLst>
          </p:cNvPr>
          <p:cNvSpPr/>
          <p:nvPr/>
        </p:nvSpPr>
        <p:spPr>
          <a:xfrm>
            <a:off x="533400" y="695743"/>
            <a:ext cx="116586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189" indent="-457189">
              <a:buFont typeface="Wingdings" panose="05000000000000000000" pitchFamily="2" charset="2"/>
              <a:buChar char="§"/>
            </a:pP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Coordinate system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71526" lvl="1" indent="-514338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Map Setup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Create Coordinate System Definition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12CDEDBC-9479-42A9-8402-EC1C451C5F3C}"/>
              </a:ext>
            </a:extLst>
          </p:cNvPr>
          <p:cNvSpPr txBox="1">
            <a:spLocks noChangeArrowheads="1"/>
          </p:cNvSpPr>
          <p:nvPr/>
        </p:nvSpPr>
        <p:spPr>
          <a:xfrm>
            <a:off x="13251" y="0"/>
            <a:ext cx="12192000" cy="685800"/>
          </a:xfrm>
          <a:prstGeom prst="rect">
            <a:avLst/>
          </a:prstGeom>
          <a:solidFill>
            <a:schemeClr val="accent1">
              <a:lumMod val="75000"/>
            </a:schemeClr>
          </a:solidFill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none" baseline="0">
                <a:ln w="3175" cmpd="sng">
                  <a:noFill/>
                </a:ln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en-US" dirty="0">
                <a:ln>
                  <a:noFill/>
                </a:ln>
                <a:latin typeface="Times New Roman" panose="02020603050405020304" pitchFamily="18" charset="0"/>
                <a:cs typeface="Times New Roman" panose="02020603050405020304" pitchFamily="18" charset="0"/>
              </a:rPr>
              <a:t>VN-2000 to WGS84 in AutoCAD Civil 3D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43662A-C69A-431A-B11A-83AA0AD872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5512" y="1711406"/>
            <a:ext cx="7800975" cy="516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547548"/>
      </p:ext>
    </p:extLst>
  </p:cSld>
  <p:clrMapOvr>
    <a:masterClrMapping/>
  </p:clrMapOvr>
  <p:transition>
    <p:random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400" y="1981200"/>
            <a:ext cx="4440362" cy="3386425"/>
          </a:xfrm>
          <a:prstGeom prst="rect">
            <a:avLst/>
          </a:prstGeom>
        </p:spPr>
      </p:pic>
      <p:sp>
        <p:nvSpPr>
          <p:cNvPr id="33794" name="Title 2">
            <a:extLst>
              <a:ext uri="{FF2B5EF4-FFF2-40B4-BE49-F238E27FC236}">
                <a16:creationId xmlns:a16="http://schemas.microsoft.com/office/drawing/2014/main" id="{E9DB568C-DDFB-4A5E-91BE-2DAE7D1C5A0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12192000" cy="685800"/>
          </a:xfrm>
          <a:solidFill>
            <a:schemeClr val="accent1">
              <a:lumMod val="75000"/>
            </a:schemeClr>
          </a:solidFill>
        </p:spPr>
        <p:txBody>
          <a:bodyPr/>
          <a:lstStyle/>
          <a:p>
            <a:r>
              <a:rPr lang="en-US" altLang="en-US" dirty="0">
                <a:ln>
                  <a:noFill/>
                </a:ln>
                <a:latin typeface="Times New Roman" panose="02020603050405020304" pitchFamily="18" charset="0"/>
                <a:cs typeface="Times New Roman" panose="02020603050405020304" pitchFamily="18" charset="0"/>
              </a:rPr>
              <a:t>Coordinate Reference System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81CD7C-E4B5-43C8-BE7F-245851460E5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6FC9C8E-0622-48DE-805E-8149CB419E80}" type="slidenum">
              <a:rPr lang="en-US"/>
              <a:pPr>
                <a:defRPr/>
              </a:pPr>
              <a:t>3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963E4AD-0B49-4E89-818B-4205A45DCD44}"/>
              </a:ext>
            </a:extLst>
          </p:cNvPr>
          <p:cNvSpPr/>
          <p:nvPr/>
        </p:nvSpPr>
        <p:spPr>
          <a:xfrm>
            <a:off x="533399" y="695745"/>
            <a:ext cx="1164866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Earth Surface: </a:t>
            </a:r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too complex to be useful as a reference for measurement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Geoid, Ellipsoid: </a:t>
            </a:r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approximation of the surface of the earth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398" y="2514600"/>
            <a:ext cx="6764313" cy="2570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141952"/>
      </p:ext>
    </p:extLst>
  </p:cSld>
  <p:clrMapOvr>
    <a:masterClrMapping/>
  </p:clrMapOvr>
  <p:transition>
    <p:random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81CD7C-E4B5-43C8-BE7F-245851460E5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6FC9C8E-0622-48DE-805E-8149CB419E80}" type="slidenum">
              <a:rPr lang="en-US"/>
              <a:pPr>
                <a:defRPr/>
              </a:pPr>
              <a:t>30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B2888D1-AED0-4646-8A07-9E6C50864FB7}"/>
              </a:ext>
            </a:extLst>
          </p:cNvPr>
          <p:cNvSpPr/>
          <p:nvPr/>
        </p:nvSpPr>
        <p:spPr>
          <a:xfrm>
            <a:off x="533400" y="695743"/>
            <a:ext cx="116586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189" indent="-457189">
              <a:buFont typeface="Wingdings" panose="05000000000000000000" pitchFamily="2" charset="2"/>
              <a:buChar char="§"/>
            </a:pP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Coordinate system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71538" lvl="1" indent="-514350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Start with a coordinate system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09A0AE76-5533-436A-8201-A52FED015BDC}"/>
              </a:ext>
            </a:extLst>
          </p:cNvPr>
          <p:cNvSpPr txBox="1">
            <a:spLocks noChangeArrowheads="1"/>
          </p:cNvSpPr>
          <p:nvPr/>
        </p:nvSpPr>
        <p:spPr>
          <a:xfrm>
            <a:off x="13251" y="0"/>
            <a:ext cx="12192000" cy="685800"/>
          </a:xfrm>
          <a:prstGeom prst="rect">
            <a:avLst/>
          </a:prstGeom>
          <a:solidFill>
            <a:schemeClr val="accent1">
              <a:lumMod val="75000"/>
            </a:schemeClr>
          </a:solidFill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none" baseline="0">
                <a:ln w="3175" cmpd="sng">
                  <a:noFill/>
                </a:ln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en-US" dirty="0">
                <a:ln>
                  <a:noFill/>
                </a:ln>
                <a:latin typeface="Times New Roman" panose="02020603050405020304" pitchFamily="18" charset="0"/>
                <a:cs typeface="Times New Roman" panose="02020603050405020304" pitchFamily="18" charset="0"/>
              </a:rPr>
              <a:t>VN-2000 to WGS84 in AutoCAD Civil 3D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9DD9978-101C-4861-BA0E-8A779BAD46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1905000"/>
            <a:ext cx="7503851" cy="3508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176943"/>
      </p:ext>
    </p:extLst>
  </p:cSld>
  <p:clrMapOvr>
    <a:masterClrMapping/>
  </p:clrMapOvr>
  <p:transition>
    <p:random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81CD7C-E4B5-43C8-BE7F-245851460E5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6FC9C8E-0622-48DE-805E-8149CB419E80}" type="slidenum">
              <a:rPr lang="en-US"/>
              <a:pPr>
                <a:defRPr/>
              </a:pPr>
              <a:t>31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B2888D1-AED0-4646-8A07-9E6C50864FB7}"/>
              </a:ext>
            </a:extLst>
          </p:cNvPr>
          <p:cNvSpPr/>
          <p:nvPr/>
        </p:nvSpPr>
        <p:spPr>
          <a:xfrm>
            <a:off x="533400" y="695743"/>
            <a:ext cx="116586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189" indent="-457189">
              <a:buFont typeface="Wingdings" panose="05000000000000000000" pitchFamily="2" charset="2"/>
              <a:buChar char="§"/>
            </a:pP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Coordinate system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71538" lvl="1" indent="-514350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a new Coordinate System with 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Projected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type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09A0AE76-5533-436A-8201-A52FED015BDC}"/>
              </a:ext>
            </a:extLst>
          </p:cNvPr>
          <p:cNvSpPr txBox="1">
            <a:spLocks noChangeArrowheads="1"/>
          </p:cNvSpPr>
          <p:nvPr/>
        </p:nvSpPr>
        <p:spPr>
          <a:xfrm>
            <a:off x="13251" y="0"/>
            <a:ext cx="12192000" cy="685800"/>
          </a:xfrm>
          <a:prstGeom prst="rect">
            <a:avLst/>
          </a:prstGeom>
          <a:solidFill>
            <a:schemeClr val="accent1">
              <a:lumMod val="75000"/>
            </a:schemeClr>
          </a:solidFill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none" baseline="0">
                <a:ln w="3175" cmpd="sng">
                  <a:noFill/>
                </a:ln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en-US" dirty="0">
                <a:ln>
                  <a:noFill/>
                </a:ln>
                <a:latin typeface="Times New Roman" panose="02020603050405020304" pitchFamily="18" charset="0"/>
                <a:cs typeface="Times New Roman" panose="02020603050405020304" pitchFamily="18" charset="0"/>
              </a:rPr>
              <a:t>VN-2000 to WGS84 in AutoCAD Civil 3D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0FC9F1E-325E-4D62-B89C-1457454B12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981200"/>
            <a:ext cx="10210800" cy="370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797730"/>
      </p:ext>
    </p:extLst>
  </p:cSld>
  <p:clrMapOvr>
    <a:masterClrMapping/>
  </p:clrMapOvr>
  <p:transition>
    <p:random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81CD7C-E4B5-43C8-BE7F-245851460E5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6FC9C8E-0622-48DE-805E-8149CB419E80}" type="slidenum">
              <a:rPr lang="en-US"/>
              <a:pPr>
                <a:defRPr/>
              </a:pPr>
              <a:t>32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B2888D1-AED0-4646-8A07-9E6C50864FB7}"/>
              </a:ext>
            </a:extLst>
          </p:cNvPr>
          <p:cNvSpPr/>
          <p:nvPr/>
        </p:nvSpPr>
        <p:spPr>
          <a:xfrm>
            <a:off x="457200" y="695743"/>
            <a:ext cx="5410200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189" indent="-457189">
              <a:buFont typeface="Wingdings" panose="05000000000000000000" pitchFamily="2" charset="2"/>
              <a:buChar char="§"/>
            </a:pP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Coordinate system</a:t>
            </a:r>
          </a:p>
          <a:p>
            <a:pPr marL="971538" lvl="1" indent="-514350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 parameters:</a:t>
            </a:r>
          </a:p>
          <a:p>
            <a:pPr marL="1428738" lvl="2" indent="-5143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Code: Appropriate Name</a:t>
            </a:r>
          </a:p>
          <a:p>
            <a:pPr marL="1428738" lvl="2" indent="-5143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Description: Appropriate Desc</a:t>
            </a:r>
          </a:p>
          <a:p>
            <a:pPr marL="1428738" lvl="2" indent="-5143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Source: Author’s name</a:t>
            </a:r>
          </a:p>
          <a:p>
            <a:pPr marL="1428738" lvl="2" indent="-5143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Unit: Meter</a:t>
            </a:r>
          </a:p>
          <a:p>
            <a:pPr marL="1428738" lvl="2" indent="-5143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Available Categories: Vietnam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Add</a:t>
            </a:r>
          </a:p>
          <a:p>
            <a:pPr marL="1428738" lvl="2" indent="-5143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Geodetic  Select Vietnam 2000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09A0AE76-5533-436A-8201-A52FED015BDC}"/>
              </a:ext>
            </a:extLst>
          </p:cNvPr>
          <p:cNvSpPr txBox="1">
            <a:spLocks noChangeArrowheads="1"/>
          </p:cNvSpPr>
          <p:nvPr/>
        </p:nvSpPr>
        <p:spPr>
          <a:xfrm>
            <a:off x="13251" y="0"/>
            <a:ext cx="12192000" cy="685800"/>
          </a:xfrm>
          <a:prstGeom prst="rect">
            <a:avLst/>
          </a:prstGeom>
          <a:solidFill>
            <a:schemeClr val="accent1">
              <a:lumMod val="75000"/>
            </a:schemeClr>
          </a:solidFill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none" baseline="0">
                <a:ln w="3175" cmpd="sng">
                  <a:noFill/>
                </a:ln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en-US" dirty="0">
                <a:ln>
                  <a:noFill/>
                </a:ln>
                <a:latin typeface="Times New Roman" panose="02020603050405020304" pitchFamily="18" charset="0"/>
                <a:cs typeface="Times New Roman" panose="02020603050405020304" pitchFamily="18" charset="0"/>
              </a:rPr>
              <a:t>VN-2000 to WGS84 in AutoCAD Civil 3D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B15FB26-0602-4CEF-94ED-A7B9F9CD48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592"/>
          <a:stretch/>
        </p:blipFill>
        <p:spPr>
          <a:xfrm>
            <a:off x="5638800" y="742123"/>
            <a:ext cx="6324600" cy="6100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054154"/>
      </p:ext>
    </p:extLst>
  </p:cSld>
  <p:clrMapOvr>
    <a:masterClrMapping/>
  </p:clrMapOvr>
  <p:transition>
    <p:random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81CD7C-E4B5-43C8-BE7F-245851460E5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6FC9C8E-0622-48DE-805E-8149CB419E80}" type="slidenum">
              <a:rPr lang="en-US"/>
              <a:pPr>
                <a:defRPr/>
              </a:pPr>
              <a:t>33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B2888D1-AED0-4646-8A07-9E6C50864FB7}"/>
              </a:ext>
            </a:extLst>
          </p:cNvPr>
          <p:cNvSpPr/>
          <p:nvPr/>
        </p:nvSpPr>
        <p:spPr>
          <a:xfrm>
            <a:off x="457200" y="695743"/>
            <a:ext cx="52578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189" indent="-457189">
              <a:buFont typeface="Wingdings" panose="05000000000000000000" pitchFamily="2" charset="2"/>
              <a:buChar char="§"/>
            </a:pP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Coordinate system</a:t>
            </a:r>
          </a:p>
          <a:p>
            <a:pPr marL="971538" lvl="1" indent="-514350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 parameters:</a:t>
            </a:r>
          </a:p>
          <a:p>
            <a:pPr marL="1428738" lvl="2" indent="-514350">
              <a:buFont typeface="Arial" panose="020B0604020202020204" pitchFamily="34" charset="0"/>
              <a:buChar char="•"/>
            </a:pP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Central medidian:105 (for Bac Lieu Province)</a:t>
            </a:r>
          </a:p>
          <a:p>
            <a:pPr marL="1428738" lvl="2" indent="-514350">
              <a:buFont typeface="Arial" panose="020B0604020202020204" pitchFamily="34" charset="0"/>
              <a:buChar char="•"/>
            </a:pP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False easting: 500000</a:t>
            </a:r>
          </a:p>
          <a:p>
            <a:pPr marL="1428738" lvl="2" indent="-514350">
              <a:buFont typeface="Arial" panose="020B0604020202020204" pitchFamily="34" charset="0"/>
              <a:buChar char="•"/>
            </a:pP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Scale reduction: 0.9999 (for Cadastral map with  3 degrees  zone width of)</a:t>
            </a:r>
            <a:endParaRPr lang="en-US" sz="2000" i="1" dirty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09A0AE76-5533-436A-8201-A52FED015BDC}"/>
              </a:ext>
            </a:extLst>
          </p:cNvPr>
          <p:cNvSpPr txBox="1">
            <a:spLocks noChangeArrowheads="1"/>
          </p:cNvSpPr>
          <p:nvPr/>
        </p:nvSpPr>
        <p:spPr>
          <a:xfrm>
            <a:off x="13251" y="0"/>
            <a:ext cx="12192000" cy="685800"/>
          </a:xfrm>
          <a:prstGeom prst="rect">
            <a:avLst/>
          </a:prstGeom>
          <a:solidFill>
            <a:schemeClr val="accent1">
              <a:lumMod val="75000"/>
            </a:schemeClr>
          </a:solidFill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none" baseline="0">
                <a:ln w="3175" cmpd="sng">
                  <a:noFill/>
                </a:ln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en-US" dirty="0">
                <a:ln>
                  <a:noFill/>
                </a:ln>
                <a:latin typeface="Times New Roman" panose="02020603050405020304" pitchFamily="18" charset="0"/>
                <a:cs typeface="Times New Roman" panose="02020603050405020304" pitchFamily="18" charset="0"/>
              </a:rPr>
              <a:t>VN-2000 to WGS84 in AutoCAD Civil 3D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F0B80A8-0EFE-4A1A-9744-B9E58EE3DB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796" b="42970"/>
          <a:stretch/>
        </p:blipFill>
        <p:spPr>
          <a:xfrm>
            <a:off x="5975520" y="1143000"/>
            <a:ext cx="6216480" cy="3975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165317"/>
      </p:ext>
    </p:extLst>
  </p:cSld>
  <p:clrMapOvr>
    <a:masterClrMapping/>
  </p:clrMapOvr>
  <p:transition>
    <p:random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81CD7C-E4B5-43C8-BE7F-245851460E5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6FC9C8E-0622-48DE-805E-8149CB419E80}" type="slidenum">
              <a:rPr lang="en-US"/>
              <a:pPr>
                <a:defRPr/>
              </a:pPr>
              <a:t>34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B2888D1-AED0-4646-8A07-9E6C50864FB7}"/>
              </a:ext>
            </a:extLst>
          </p:cNvPr>
          <p:cNvSpPr/>
          <p:nvPr/>
        </p:nvSpPr>
        <p:spPr>
          <a:xfrm>
            <a:off x="457200" y="695743"/>
            <a:ext cx="54102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189" indent="-457189">
              <a:buFont typeface="Wingdings" panose="05000000000000000000" pitchFamily="2" charset="2"/>
              <a:buChar char="§"/>
            </a:pP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Coordinate system</a:t>
            </a:r>
          </a:p>
          <a:p>
            <a:pPr marL="971538" lvl="1" indent="-514350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 parameters:</a:t>
            </a:r>
          </a:p>
          <a:p>
            <a:pPr marL="1428738" lvl="2" indent="-514350">
              <a:buFont typeface="Arial" panose="020B0604020202020204" pitchFamily="34" charset="0"/>
              <a:buChar char="•"/>
            </a:pP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Min Longitude: 102</a:t>
            </a:r>
          </a:p>
          <a:p>
            <a:pPr marL="1428738" lvl="2" indent="-514350">
              <a:buFont typeface="Arial" panose="020B0604020202020204" pitchFamily="34" charset="0"/>
              <a:buChar char="•"/>
            </a:pP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Max longitude: 117</a:t>
            </a:r>
          </a:p>
          <a:p>
            <a:pPr marL="1428738" lvl="2" indent="-514350">
              <a:buFont typeface="Arial" panose="020B0604020202020204" pitchFamily="34" charset="0"/>
              <a:buChar char="•"/>
            </a:pP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Min Latitude: 0</a:t>
            </a:r>
          </a:p>
          <a:p>
            <a:pPr marL="1428738" lvl="2" indent="-514350">
              <a:buFont typeface="Arial" panose="020B0604020202020204" pitchFamily="34" charset="0"/>
              <a:buChar char="•"/>
            </a:pP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Max Latitude: 90</a:t>
            </a:r>
            <a:endParaRPr lang="en-US" sz="2400" i="1" dirty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09A0AE76-5533-436A-8201-A52FED015BDC}"/>
              </a:ext>
            </a:extLst>
          </p:cNvPr>
          <p:cNvSpPr txBox="1">
            <a:spLocks noChangeArrowheads="1"/>
          </p:cNvSpPr>
          <p:nvPr/>
        </p:nvSpPr>
        <p:spPr>
          <a:xfrm>
            <a:off x="13251" y="0"/>
            <a:ext cx="12192000" cy="685800"/>
          </a:xfrm>
          <a:prstGeom prst="rect">
            <a:avLst/>
          </a:prstGeom>
          <a:solidFill>
            <a:schemeClr val="accent1">
              <a:lumMod val="75000"/>
            </a:schemeClr>
          </a:solidFill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none" baseline="0">
                <a:ln w="3175" cmpd="sng">
                  <a:noFill/>
                </a:ln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en-US" dirty="0">
                <a:ln>
                  <a:noFill/>
                </a:ln>
                <a:latin typeface="Times New Roman" panose="02020603050405020304" pitchFamily="18" charset="0"/>
                <a:cs typeface="Times New Roman" panose="02020603050405020304" pitchFamily="18" charset="0"/>
              </a:rPr>
              <a:t>VN-2000 to WGS84 in AutoCAD Civil 3D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F50F8ED-98AE-46EC-92B9-0AB8094096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154" b="34444"/>
          <a:stretch/>
        </p:blipFill>
        <p:spPr>
          <a:xfrm>
            <a:off x="5410200" y="732186"/>
            <a:ext cx="6915370" cy="5110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144369"/>
      </p:ext>
    </p:extLst>
  </p:cSld>
  <p:clrMapOvr>
    <a:masterClrMapping/>
  </p:clrMapOvr>
  <p:transition>
    <p:random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81CD7C-E4B5-43C8-BE7F-245851460E5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6FC9C8E-0622-48DE-805E-8149CB419E80}" type="slidenum">
              <a:rPr lang="en-US"/>
              <a:pPr>
                <a:defRPr/>
              </a:pPr>
              <a:t>35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B2888D1-AED0-4646-8A07-9E6C50864FB7}"/>
              </a:ext>
            </a:extLst>
          </p:cNvPr>
          <p:cNvSpPr/>
          <p:nvPr/>
        </p:nvSpPr>
        <p:spPr>
          <a:xfrm>
            <a:off x="457200" y="695743"/>
            <a:ext cx="54102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189" indent="-457189">
              <a:buFont typeface="Wingdings" panose="05000000000000000000" pitchFamily="2" charset="2"/>
              <a:buChar char="§"/>
            </a:pP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Coordinate system</a:t>
            </a:r>
          </a:p>
          <a:p>
            <a:pPr marL="971538" lvl="1" indent="-514350">
              <a:buFont typeface="Arial" panose="020B0604020202020204" pitchFamily="34" charset="0"/>
              <a:buChar char="•"/>
            </a:pP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Finish!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09A0AE76-5533-436A-8201-A52FED015BDC}"/>
              </a:ext>
            </a:extLst>
          </p:cNvPr>
          <p:cNvSpPr txBox="1">
            <a:spLocks noChangeArrowheads="1"/>
          </p:cNvSpPr>
          <p:nvPr/>
        </p:nvSpPr>
        <p:spPr>
          <a:xfrm>
            <a:off x="13251" y="0"/>
            <a:ext cx="12192000" cy="685800"/>
          </a:xfrm>
          <a:prstGeom prst="rect">
            <a:avLst/>
          </a:prstGeom>
          <a:solidFill>
            <a:schemeClr val="accent1">
              <a:lumMod val="75000"/>
            </a:schemeClr>
          </a:solidFill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none" baseline="0">
                <a:ln w="3175" cmpd="sng">
                  <a:noFill/>
                </a:ln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en-US" dirty="0">
                <a:ln>
                  <a:noFill/>
                </a:ln>
                <a:latin typeface="Times New Roman" panose="02020603050405020304" pitchFamily="18" charset="0"/>
                <a:cs typeface="Times New Roman" panose="02020603050405020304" pitchFamily="18" charset="0"/>
              </a:rPr>
              <a:t>VN-2000 to WGS84 in AutoCAD Civil 3D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4D4219D-F3A7-4209-9597-DAE9ACA00F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154"/>
          <a:stretch/>
        </p:blipFill>
        <p:spPr>
          <a:xfrm>
            <a:off x="6324600" y="695743"/>
            <a:ext cx="5410200" cy="6099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008766"/>
      </p:ext>
    </p:extLst>
  </p:cSld>
  <p:clrMapOvr>
    <a:masterClrMapping/>
  </p:clrMapOvr>
  <p:transition>
    <p:random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81CD7C-E4B5-43C8-BE7F-245851460E5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6FC9C8E-0622-48DE-805E-8149CB419E80}" type="slidenum">
              <a:rPr lang="en-US"/>
              <a:pPr>
                <a:defRPr/>
              </a:pPr>
              <a:t>36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B2888D1-AED0-4646-8A07-9E6C50864FB7}"/>
              </a:ext>
            </a:extLst>
          </p:cNvPr>
          <p:cNvSpPr/>
          <p:nvPr/>
        </p:nvSpPr>
        <p:spPr>
          <a:xfrm>
            <a:off x="457200" y="695743"/>
            <a:ext cx="54102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189" indent="-457189">
              <a:buFont typeface="Wingdings" panose="05000000000000000000" pitchFamily="2" charset="2"/>
              <a:buChar char="§"/>
            </a:pP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Coordinate system</a:t>
            </a:r>
          </a:p>
          <a:p>
            <a:pPr marL="971538" lvl="1" indent="-514350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Check again in the Library 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09A0AE76-5533-436A-8201-A52FED015BDC}"/>
              </a:ext>
            </a:extLst>
          </p:cNvPr>
          <p:cNvSpPr txBox="1">
            <a:spLocks noChangeArrowheads="1"/>
          </p:cNvSpPr>
          <p:nvPr/>
        </p:nvSpPr>
        <p:spPr>
          <a:xfrm>
            <a:off x="13251" y="0"/>
            <a:ext cx="12192000" cy="685800"/>
          </a:xfrm>
          <a:prstGeom prst="rect">
            <a:avLst/>
          </a:prstGeom>
          <a:solidFill>
            <a:schemeClr val="accent1">
              <a:lumMod val="75000"/>
            </a:schemeClr>
          </a:solidFill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none" baseline="0">
                <a:ln w="3175" cmpd="sng">
                  <a:noFill/>
                </a:ln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en-US" dirty="0">
                <a:ln>
                  <a:noFill/>
                </a:ln>
                <a:latin typeface="Times New Roman" panose="02020603050405020304" pitchFamily="18" charset="0"/>
                <a:cs typeface="Times New Roman" panose="02020603050405020304" pitchFamily="18" charset="0"/>
              </a:rPr>
              <a:t>VN-2000 to WGS84 in AutoCAD Civil 3D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1E0F7C4-B5EE-46CF-8EF6-0FF348EDB1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9302" y="1673787"/>
            <a:ext cx="8610600" cy="5184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300911"/>
      </p:ext>
    </p:extLst>
  </p:cSld>
  <p:clrMapOvr>
    <a:masterClrMapping/>
  </p:clrMapOvr>
  <p:transition>
    <p:random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81CD7C-E4B5-43C8-BE7F-245851460E5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6FC9C8E-0622-48DE-805E-8149CB419E80}" type="slidenum">
              <a:rPr lang="en-US"/>
              <a:pPr>
                <a:defRPr/>
              </a:pPr>
              <a:t>37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B2888D1-AED0-4646-8A07-9E6C50864FB7}"/>
              </a:ext>
            </a:extLst>
          </p:cNvPr>
          <p:cNvSpPr/>
          <p:nvPr/>
        </p:nvSpPr>
        <p:spPr>
          <a:xfrm>
            <a:off x="457200" y="695743"/>
            <a:ext cx="11734800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189" indent="-457189">
              <a:buFont typeface="Wingdings" panose="05000000000000000000" pitchFamily="2" charset="2"/>
              <a:buChar char="§"/>
            </a:pP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Coordinate system for other Provinces based on VN200-BacLieu</a:t>
            </a:r>
          </a:p>
          <a:p>
            <a:pPr marL="914389" lvl="1" indent="-457189">
              <a:buFont typeface="Wingdings" panose="05000000000000000000" pitchFamily="2" charset="2"/>
              <a:buChar char="§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 to Library and Search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BacLieu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09A0AE76-5533-436A-8201-A52FED015BDC}"/>
              </a:ext>
            </a:extLst>
          </p:cNvPr>
          <p:cNvSpPr txBox="1">
            <a:spLocks noChangeArrowheads="1"/>
          </p:cNvSpPr>
          <p:nvPr/>
        </p:nvSpPr>
        <p:spPr>
          <a:xfrm>
            <a:off x="13251" y="0"/>
            <a:ext cx="12192000" cy="685800"/>
          </a:xfrm>
          <a:prstGeom prst="rect">
            <a:avLst/>
          </a:prstGeom>
          <a:solidFill>
            <a:schemeClr val="accent1">
              <a:lumMod val="75000"/>
            </a:schemeClr>
          </a:solidFill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none" baseline="0">
                <a:ln w="3175" cmpd="sng">
                  <a:noFill/>
                </a:ln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en-US" dirty="0">
                <a:ln>
                  <a:noFill/>
                </a:ln>
                <a:latin typeface="Times New Roman" panose="02020603050405020304" pitchFamily="18" charset="0"/>
                <a:cs typeface="Times New Roman" panose="02020603050405020304" pitchFamily="18" charset="0"/>
              </a:rPr>
              <a:t>VN-2000 to WGS84 in AutoCAD Civil 3D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1E0F7C4-B5EE-46CF-8EF6-0FF348EDB1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2881" y="2227039"/>
            <a:ext cx="7666237" cy="4615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164853"/>
      </p:ext>
    </p:extLst>
  </p:cSld>
  <p:clrMapOvr>
    <a:masterClrMapping/>
  </p:clrMapOvr>
  <p:transition>
    <p:random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81CD7C-E4B5-43C8-BE7F-245851460E5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6FC9C8E-0622-48DE-805E-8149CB419E80}" type="slidenum">
              <a:rPr lang="en-US"/>
              <a:pPr>
                <a:defRPr/>
              </a:pPr>
              <a:t>38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B2888D1-AED0-4646-8A07-9E6C50864FB7}"/>
              </a:ext>
            </a:extLst>
          </p:cNvPr>
          <p:cNvSpPr/>
          <p:nvPr/>
        </p:nvSpPr>
        <p:spPr>
          <a:xfrm>
            <a:off x="457200" y="695743"/>
            <a:ext cx="11734800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189" indent="-457189">
              <a:buFont typeface="Wingdings" panose="05000000000000000000" pitchFamily="2" charset="2"/>
              <a:buChar char="§"/>
            </a:pP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Coordinate system for other Provinces based on VN200-BacLieu</a:t>
            </a:r>
          </a:p>
          <a:p>
            <a:pPr marL="914389" lvl="1" indent="-457189">
              <a:buFont typeface="Wingdings" panose="05000000000000000000" pitchFamily="2" charset="2"/>
              <a:buChar char="§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 to Library and Search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BacLieu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Duplicate and Edit</a:t>
            </a:r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09A0AE76-5533-436A-8201-A52FED015BDC}"/>
              </a:ext>
            </a:extLst>
          </p:cNvPr>
          <p:cNvSpPr txBox="1">
            <a:spLocks noChangeArrowheads="1"/>
          </p:cNvSpPr>
          <p:nvPr/>
        </p:nvSpPr>
        <p:spPr>
          <a:xfrm>
            <a:off x="13251" y="0"/>
            <a:ext cx="12192000" cy="685800"/>
          </a:xfrm>
          <a:prstGeom prst="rect">
            <a:avLst/>
          </a:prstGeom>
          <a:solidFill>
            <a:schemeClr val="accent1">
              <a:lumMod val="75000"/>
            </a:schemeClr>
          </a:solidFill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none" baseline="0">
                <a:ln w="3175" cmpd="sng">
                  <a:noFill/>
                </a:ln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en-US" dirty="0">
                <a:ln>
                  <a:noFill/>
                </a:ln>
                <a:latin typeface="Times New Roman" panose="02020603050405020304" pitchFamily="18" charset="0"/>
                <a:cs typeface="Times New Roman" panose="02020603050405020304" pitchFamily="18" charset="0"/>
              </a:rPr>
              <a:t>VN-2000 to WGS84 in AutoCAD Civil 3D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1E0F7C4-B5EE-46CF-8EF6-0FF348EDB1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2881" y="2227039"/>
            <a:ext cx="7666237" cy="4615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311037"/>
      </p:ext>
    </p:extLst>
  </p:cSld>
  <p:clrMapOvr>
    <a:masterClrMapping/>
  </p:clrMapOvr>
  <p:transition>
    <p:random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81CD7C-E4B5-43C8-BE7F-245851460E5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6FC9C8E-0622-48DE-805E-8149CB419E80}" type="slidenum">
              <a:rPr lang="en-US"/>
              <a:pPr>
                <a:defRPr/>
              </a:pPr>
              <a:t>39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B2888D1-AED0-4646-8A07-9E6C50864FB7}"/>
              </a:ext>
            </a:extLst>
          </p:cNvPr>
          <p:cNvSpPr/>
          <p:nvPr/>
        </p:nvSpPr>
        <p:spPr>
          <a:xfrm>
            <a:off x="457200" y="695743"/>
            <a:ext cx="4114800" cy="33547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189" indent="-457189">
              <a:buFont typeface="Wingdings" panose="05000000000000000000" pitchFamily="2" charset="2"/>
              <a:buChar char="§"/>
            </a:pP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Coordinate system for other Provinces based on VN200-BacLieu</a:t>
            </a:r>
          </a:p>
          <a:p>
            <a:pPr marL="914389" lvl="1" indent="-457189">
              <a:buFont typeface="Wingdings" panose="05000000000000000000" pitchFamily="2" charset="2"/>
              <a:buChar char="§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Change Central Meridian for each Province</a:t>
            </a:r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09A0AE76-5533-436A-8201-A52FED015BDC}"/>
              </a:ext>
            </a:extLst>
          </p:cNvPr>
          <p:cNvSpPr txBox="1">
            <a:spLocks noChangeArrowheads="1"/>
          </p:cNvSpPr>
          <p:nvPr/>
        </p:nvSpPr>
        <p:spPr>
          <a:xfrm>
            <a:off x="13251" y="0"/>
            <a:ext cx="12192000" cy="685800"/>
          </a:xfrm>
          <a:prstGeom prst="rect">
            <a:avLst/>
          </a:prstGeom>
          <a:solidFill>
            <a:schemeClr val="accent1">
              <a:lumMod val="75000"/>
            </a:schemeClr>
          </a:solidFill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none" baseline="0">
                <a:ln w="3175" cmpd="sng">
                  <a:noFill/>
                </a:ln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en-US" dirty="0">
                <a:ln>
                  <a:noFill/>
                </a:ln>
                <a:latin typeface="Times New Roman" panose="02020603050405020304" pitchFamily="18" charset="0"/>
                <a:cs typeface="Times New Roman" panose="02020603050405020304" pitchFamily="18" charset="0"/>
              </a:rPr>
              <a:t>VN-2000 to WGS84 in AutoCAD Civil 3D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F71A96-3430-479C-A4DB-D0C567B641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0" y="798815"/>
            <a:ext cx="7372190" cy="5552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283949"/>
      </p:ext>
    </p:extLst>
  </p:cSld>
  <p:clrMapOvr>
    <a:masterClrMapping/>
  </p:clrMapOvr>
  <p:transition>
    <p:random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6239" y="3438008"/>
            <a:ext cx="2819400" cy="275433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81CD7C-E4B5-43C8-BE7F-245851460E5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6FC9C8E-0622-48DE-805E-8149CB419E80}" type="slidenum">
              <a:rPr lang="en-US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963E4AD-0B49-4E89-818B-4205A45DCD44}"/>
              </a:ext>
            </a:extLst>
          </p:cNvPr>
          <p:cNvSpPr/>
          <p:nvPr/>
        </p:nvSpPr>
        <p:spPr>
          <a:xfrm>
            <a:off x="457200" y="695744"/>
            <a:ext cx="11734800" cy="27392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189" indent="-457189">
              <a:buFont typeface="Wingdings" panose="05000000000000000000" pitchFamily="2" charset="2"/>
              <a:buChar char="§"/>
            </a:pPr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Geoid: 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surface of the earth's gravity field, which is approximately the same as mean sea level. </a:t>
            </a:r>
          </a:p>
          <a:p>
            <a:pPr marL="914377" lvl="1" indent="-457189">
              <a:buFont typeface="Wingdings" panose="05000000000000000000" pitchFamily="2" charset="2"/>
              <a:buChar char="§"/>
            </a:pP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geoid is a representation of the surface of the earth that it would assume, if the sea covered the earth.</a:t>
            </a:r>
          </a:p>
          <a:p>
            <a:pPr marL="914377" lvl="1" indent="-457189"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Perpendicular to the direction of gravity pull</a:t>
            </a:r>
          </a:p>
          <a:p>
            <a:pPr marL="914377" lvl="1" indent="-457189"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mass of the Earth is not uniform + the magnitude of gravity varies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shape of the geoid is irregular.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29A69F6-EAA4-4567-BC77-F4DF4FB8E3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68B55E4D-E515-4A84-9894-4328BE001903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chemeClr val="accent1">
              <a:lumMod val="75000"/>
            </a:schemeClr>
          </a:solidFill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none" baseline="0">
                <a:ln w="3175" cmpd="sng">
                  <a:noFill/>
                </a:ln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en-US" dirty="0">
                <a:ln>
                  <a:noFill/>
                </a:ln>
                <a:latin typeface="Times New Roman" panose="02020603050405020304" pitchFamily="18" charset="0"/>
                <a:cs typeface="Times New Roman" panose="02020603050405020304" pitchFamily="18" charset="0"/>
              </a:rPr>
              <a:t>Coordinate Reference System</a:t>
            </a:r>
          </a:p>
        </p:txBody>
      </p:sp>
    </p:spTree>
    <p:extLst>
      <p:ext uri="{BB962C8B-B14F-4D97-AF65-F5344CB8AC3E}">
        <p14:creationId xmlns:p14="http://schemas.microsoft.com/office/powerpoint/2010/main" val="1798459308"/>
      </p:ext>
    </p:extLst>
  </p:cSld>
  <p:clrMapOvr>
    <a:masterClrMapping/>
  </p:clrMapOvr>
  <p:transition>
    <p:random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81CD7C-E4B5-43C8-BE7F-245851460E5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6FC9C8E-0622-48DE-805E-8149CB419E80}" type="slidenum">
              <a:rPr lang="en-US"/>
              <a:pPr>
                <a:defRPr/>
              </a:pPr>
              <a:t>40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B2888D1-AED0-4646-8A07-9E6C50864FB7}"/>
              </a:ext>
            </a:extLst>
          </p:cNvPr>
          <p:cNvSpPr/>
          <p:nvPr/>
        </p:nvSpPr>
        <p:spPr>
          <a:xfrm>
            <a:off x="457200" y="695743"/>
            <a:ext cx="4114800" cy="33547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189" indent="-457189">
              <a:buFont typeface="Wingdings" panose="05000000000000000000" pitchFamily="2" charset="2"/>
              <a:buChar char="§"/>
            </a:pP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Coordinate system for other Provinces based on VN200-BacLieu</a:t>
            </a:r>
          </a:p>
          <a:p>
            <a:pPr marL="914389" lvl="1" indent="-457189">
              <a:buFont typeface="Wingdings" panose="05000000000000000000" pitchFamily="2" charset="2"/>
              <a:buChar char="§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Change Central Meridian for each Province</a:t>
            </a:r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09A0AE76-5533-436A-8201-A52FED015BDC}"/>
              </a:ext>
            </a:extLst>
          </p:cNvPr>
          <p:cNvSpPr txBox="1">
            <a:spLocks noChangeArrowheads="1"/>
          </p:cNvSpPr>
          <p:nvPr/>
        </p:nvSpPr>
        <p:spPr>
          <a:xfrm>
            <a:off x="13251" y="0"/>
            <a:ext cx="12192000" cy="685800"/>
          </a:xfrm>
          <a:prstGeom prst="rect">
            <a:avLst/>
          </a:prstGeom>
          <a:solidFill>
            <a:schemeClr val="accent1">
              <a:lumMod val="75000"/>
            </a:schemeClr>
          </a:solidFill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none" baseline="0">
                <a:ln w="3175" cmpd="sng">
                  <a:noFill/>
                </a:ln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en-US" dirty="0">
                <a:ln>
                  <a:noFill/>
                </a:ln>
                <a:latin typeface="Times New Roman" panose="02020603050405020304" pitchFamily="18" charset="0"/>
                <a:cs typeface="Times New Roman" panose="02020603050405020304" pitchFamily="18" charset="0"/>
              </a:rPr>
              <a:t>VN-2000 to WGS84 in AutoCAD Civil 3D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F71A96-3430-479C-A4DB-D0C567B641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0" y="798815"/>
            <a:ext cx="7372190" cy="5552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521853"/>
      </p:ext>
    </p:extLst>
  </p:cSld>
  <p:clrMapOvr>
    <a:masterClrMapping/>
  </p:clrMapOvr>
  <p:transition>
    <p:random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81CD7C-E4B5-43C8-BE7F-245851460E5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6FC9C8E-0622-48DE-805E-8149CB419E80}" type="slidenum">
              <a:rPr lang="en-US"/>
              <a:pPr>
                <a:defRPr/>
              </a:pPr>
              <a:t>41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B2888D1-AED0-4646-8A07-9E6C50864FB7}"/>
              </a:ext>
            </a:extLst>
          </p:cNvPr>
          <p:cNvSpPr/>
          <p:nvPr/>
        </p:nvSpPr>
        <p:spPr>
          <a:xfrm>
            <a:off x="533400" y="685800"/>
            <a:ext cx="11582400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189" indent="-457189">
              <a:buFont typeface="Wingdings" panose="05000000000000000000" pitchFamily="2" charset="2"/>
              <a:buChar char="§"/>
            </a:pPr>
            <a:r>
              <a:rPr lang="en-US" sz="3200" b="1">
                <a:latin typeface="Times New Roman" panose="02020603050405020304" pitchFamily="18" charset="0"/>
                <a:cs typeface="Times New Roman" panose="02020603050405020304" pitchFamily="18" charset="0"/>
              </a:rPr>
              <a:t>Assign CRS for VN-2000 AutoCAD file: </a:t>
            </a:r>
          </a:p>
          <a:p>
            <a:pPr marL="914389" lvl="1" indent="-457189">
              <a:buFont typeface="Wingdings" panose="05000000000000000000" pitchFamily="2" charset="2"/>
              <a:buChar char="§"/>
            </a:pPr>
            <a:r>
              <a:rPr 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In Map Setup menu </a:t>
            </a:r>
            <a:r>
              <a:rPr lang="en-US" sz="320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Assign</a:t>
            </a:r>
            <a:endParaRPr lang="en-US" sz="3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389" lvl="1" indent="-457189">
              <a:buFont typeface="Wingdings" panose="05000000000000000000" pitchFamily="2" charset="2"/>
              <a:buChar char="§"/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09A0AE76-5533-436A-8201-A52FED015BDC}"/>
              </a:ext>
            </a:extLst>
          </p:cNvPr>
          <p:cNvSpPr txBox="1">
            <a:spLocks noChangeArrowheads="1"/>
          </p:cNvSpPr>
          <p:nvPr/>
        </p:nvSpPr>
        <p:spPr>
          <a:xfrm>
            <a:off x="13251" y="0"/>
            <a:ext cx="12192000" cy="685800"/>
          </a:xfrm>
          <a:prstGeom prst="rect">
            <a:avLst/>
          </a:prstGeom>
          <a:solidFill>
            <a:schemeClr val="accent1">
              <a:lumMod val="75000"/>
            </a:schemeClr>
          </a:solidFill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none" baseline="0">
                <a:ln w="3175" cmpd="sng">
                  <a:noFill/>
                </a:ln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en-US" dirty="0">
                <a:ln>
                  <a:noFill/>
                </a:ln>
                <a:latin typeface="Times New Roman" panose="02020603050405020304" pitchFamily="18" charset="0"/>
                <a:cs typeface="Times New Roman" panose="02020603050405020304" pitchFamily="18" charset="0"/>
              </a:rPr>
              <a:t>VN-2000 to WGS84 in AutoCAD Civil 3D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0" y="1764682"/>
            <a:ext cx="6762659" cy="5093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358684"/>
      </p:ext>
    </p:extLst>
  </p:cSld>
  <p:clrMapOvr>
    <a:masterClrMapping/>
  </p:clrMapOvr>
  <p:transition>
    <p:random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81CD7C-E4B5-43C8-BE7F-245851460E5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6FC9C8E-0622-48DE-805E-8149CB419E80}" type="slidenum">
              <a:rPr lang="en-US"/>
              <a:pPr>
                <a:defRPr/>
              </a:pPr>
              <a:t>42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B2888D1-AED0-4646-8A07-9E6C50864FB7}"/>
              </a:ext>
            </a:extLst>
          </p:cNvPr>
          <p:cNvSpPr/>
          <p:nvPr/>
        </p:nvSpPr>
        <p:spPr>
          <a:xfrm>
            <a:off x="533400" y="685800"/>
            <a:ext cx="115824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189" indent="-457189">
              <a:buFont typeface="Wingdings" panose="05000000000000000000" pitchFamily="2" charset="2"/>
              <a:buChar char="§"/>
            </a:pP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Check the result: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Geolocation menu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Choose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Basemap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</a:t>
            </a:r>
            <a:r>
              <a:rPr lang="en-US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Done</a:t>
            </a:r>
            <a:endParaRPr lang="en-US" sz="28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09A0AE76-5533-436A-8201-A52FED015BDC}"/>
              </a:ext>
            </a:extLst>
          </p:cNvPr>
          <p:cNvSpPr txBox="1">
            <a:spLocks noChangeArrowheads="1"/>
          </p:cNvSpPr>
          <p:nvPr/>
        </p:nvSpPr>
        <p:spPr>
          <a:xfrm>
            <a:off x="13251" y="0"/>
            <a:ext cx="12192000" cy="685800"/>
          </a:xfrm>
          <a:prstGeom prst="rect">
            <a:avLst/>
          </a:prstGeom>
          <a:solidFill>
            <a:schemeClr val="accent1">
              <a:lumMod val="75000"/>
            </a:schemeClr>
          </a:solidFill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none" baseline="0">
                <a:ln w="3175" cmpd="sng">
                  <a:noFill/>
                </a:ln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en-US" dirty="0">
                <a:ln>
                  <a:noFill/>
                </a:ln>
                <a:latin typeface="Times New Roman" panose="02020603050405020304" pitchFamily="18" charset="0"/>
                <a:cs typeface="Times New Roman" panose="02020603050405020304" pitchFamily="18" charset="0"/>
              </a:rPr>
              <a:t>VN-2000 to WGS84 in AutoCAD Civil 3D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0" y="1778833"/>
            <a:ext cx="8382000" cy="4496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461333"/>
      </p:ext>
    </p:extLst>
  </p:cSld>
  <p:clrMapOvr>
    <a:masterClrMapping/>
  </p:clrMapOvr>
  <p:transition>
    <p:random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81CD7C-E4B5-43C8-BE7F-245851460E5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6FC9C8E-0622-48DE-805E-8149CB419E80}" type="slidenum">
              <a:rPr lang="en-US"/>
              <a:pPr>
                <a:defRPr/>
              </a:pPr>
              <a:t>43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B2888D1-AED0-4646-8A07-9E6C50864FB7}"/>
              </a:ext>
            </a:extLst>
          </p:cNvPr>
          <p:cNvSpPr/>
          <p:nvPr/>
        </p:nvSpPr>
        <p:spPr>
          <a:xfrm>
            <a:off x="533400" y="685800"/>
            <a:ext cx="115824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VN-2000 to WGS84 in MicroStation V8i</a:t>
            </a:r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09A0AE76-5533-436A-8201-A52FED015BDC}"/>
              </a:ext>
            </a:extLst>
          </p:cNvPr>
          <p:cNvSpPr txBox="1">
            <a:spLocks noChangeArrowheads="1"/>
          </p:cNvSpPr>
          <p:nvPr/>
        </p:nvSpPr>
        <p:spPr>
          <a:xfrm>
            <a:off x="13251" y="0"/>
            <a:ext cx="12192000" cy="685800"/>
          </a:xfrm>
          <a:prstGeom prst="rect">
            <a:avLst/>
          </a:prstGeom>
          <a:solidFill>
            <a:schemeClr val="accent1">
              <a:lumMod val="75000"/>
            </a:schemeClr>
          </a:solidFill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none" baseline="0">
                <a:ln w="3175" cmpd="sng">
                  <a:noFill/>
                </a:ln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en-US" dirty="0">
                <a:ln>
                  <a:noFill/>
                </a:ln>
                <a:latin typeface="Times New Roman" panose="02020603050405020304" pitchFamily="18" charset="0"/>
                <a:cs typeface="Times New Roman" panose="02020603050405020304" pitchFamily="18" charset="0"/>
              </a:rPr>
              <a:t>VN-2000 to WGS84 in </a:t>
            </a:r>
            <a:r>
              <a:rPr lang="en-US" altLang="en-US" dirty="0" err="1">
                <a:ln>
                  <a:noFill/>
                </a:ln>
                <a:latin typeface="Times New Roman" panose="02020603050405020304" pitchFamily="18" charset="0"/>
                <a:cs typeface="Times New Roman" panose="02020603050405020304" pitchFamily="18" charset="0"/>
              </a:rPr>
              <a:t>Microstation</a:t>
            </a:r>
            <a:endParaRPr lang="en-US" altLang="en-US" dirty="0">
              <a:ln>
                <a:noFill/>
              </a:ln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1E631EA-BF0B-437A-A2B1-9F5FBCDF9C24}"/>
              </a:ext>
            </a:extLst>
          </p:cNvPr>
          <p:cNvSpPr/>
          <p:nvPr/>
        </p:nvSpPr>
        <p:spPr>
          <a:xfrm>
            <a:off x="686192" y="1268175"/>
            <a:ext cx="11198651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Download VN2000.dty  from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https://github.com/hcmgis/QGIS-Training/blob/master/VN2000.dty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Menu\Workspace\Configuration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 (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Alphabetial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New: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Variable: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MS_GEOCOORDINATE_USERLIBRARIES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Value: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VN2000.dty file path (D:\VN2000.dty)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Restart MicroStation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183476-CBE2-46E5-A31C-E4403BDB22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0" y="3505200"/>
            <a:ext cx="5923868" cy="2812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793735"/>
      </p:ext>
    </p:extLst>
  </p:cSld>
  <p:clrMapOvr>
    <a:masterClrMapping/>
  </p:clrMapOvr>
  <p:transition>
    <p:random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81CD7C-E4B5-43C8-BE7F-245851460E5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6FC9C8E-0622-48DE-805E-8149CB419E80}" type="slidenum">
              <a:rPr lang="en-US"/>
              <a:pPr>
                <a:defRPr/>
              </a:pPr>
              <a:t>44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B2888D1-AED0-4646-8A07-9E6C50864FB7}"/>
              </a:ext>
            </a:extLst>
          </p:cNvPr>
          <p:cNvSpPr/>
          <p:nvPr/>
        </p:nvSpPr>
        <p:spPr>
          <a:xfrm>
            <a:off x="533400" y="685800"/>
            <a:ext cx="115824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VN-2000 to WGS84 in MicroStation V8i</a:t>
            </a:r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09A0AE76-5533-436A-8201-A52FED015BDC}"/>
              </a:ext>
            </a:extLst>
          </p:cNvPr>
          <p:cNvSpPr txBox="1">
            <a:spLocks noChangeArrowheads="1"/>
          </p:cNvSpPr>
          <p:nvPr/>
        </p:nvSpPr>
        <p:spPr>
          <a:xfrm>
            <a:off x="13251" y="0"/>
            <a:ext cx="12192000" cy="685800"/>
          </a:xfrm>
          <a:prstGeom prst="rect">
            <a:avLst/>
          </a:prstGeom>
          <a:solidFill>
            <a:schemeClr val="accent1">
              <a:lumMod val="75000"/>
            </a:schemeClr>
          </a:solidFill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none" baseline="0">
                <a:ln w="3175" cmpd="sng">
                  <a:noFill/>
                </a:ln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en-US" dirty="0">
                <a:ln>
                  <a:noFill/>
                </a:ln>
                <a:latin typeface="Times New Roman" panose="02020603050405020304" pitchFamily="18" charset="0"/>
                <a:cs typeface="Times New Roman" panose="02020603050405020304" pitchFamily="18" charset="0"/>
              </a:rPr>
              <a:t>VN-2000 to WGS84 in </a:t>
            </a:r>
            <a:r>
              <a:rPr lang="en-US" altLang="en-US" dirty="0" err="1">
                <a:ln>
                  <a:noFill/>
                </a:ln>
                <a:latin typeface="Times New Roman" panose="02020603050405020304" pitchFamily="18" charset="0"/>
                <a:cs typeface="Times New Roman" panose="02020603050405020304" pitchFamily="18" charset="0"/>
              </a:rPr>
              <a:t>Microstation</a:t>
            </a:r>
            <a:endParaRPr lang="en-US" altLang="en-US" dirty="0">
              <a:ln>
                <a:noFill/>
              </a:ln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1E631EA-BF0B-437A-A2B1-9F5FBCDF9C24}"/>
              </a:ext>
            </a:extLst>
          </p:cNvPr>
          <p:cNvSpPr/>
          <p:nvPr/>
        </p:nvSpPr>
        <p:spPr>
          <a:xfrm>
            <a:off x="686192" y="1268175"/>
            <a:ext cx="1119865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Tool\Geographic\Select Geographic Coordinate System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From library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Select appropriate VN2000 projection for each province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Export to KML and open in Google Earth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366E6CB-AEAE-4496-AD49-62654729CA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400" y="2619372"/>
            <a:ext cx="5781047" cy="3552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57440"/>
      </p:ext>
    </p:extLst>
  </p:cSld>
  <p:clrMapOvr>
    <a:masterClrMapping/>
  </p:clrMapOvr>
  <p:transition>
    <p:random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81CD7C-E4B5-43C8-BE7F-245851460E5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6FC9C8E-0622-48DE-805E-8149CB419E80}" type="slidenum">
              <a:rPr lang="en-US"/>
              <a:pPr>
                <a:defRPr/>
              </a:pPr>
              <a:t>45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B2888D1-AED0-4646-8A07-9E6C50864FB7}"/>
              </a:ext>
            </a:extLst>
          </p:cNvPr>
          <p:cNvSpPr/>
          <p:nvPr/>
        </p:nvSpPr>
        <p:spPr>
          <a:xfrm>
            <a:off x="533400" y="685800"/>
            <a:ext cx="115824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189" indent="-457189">
              <a:buFont typeface="Wingdings" panose="05000000000000000000" pitchFamily="2" charset="2"/>
              <a:buChar char="§"/>
            </a:pP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QGIS: Settings 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Custom projection </a:t>
            </a:r>
            <a:endParaRPr lang="en-US" sz="28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09A0AE76-5533-436A-8201-A52FED015BDC}"/>
              </a:ext>
            </a:extLst>
          </p:cNvPr>
          <p:cNvSpPr txBox="1">
            <a:spLocks noChangeArrowheads="1"/>
          </p:cNvSpPr>
          <p:nvPr/>
        </p:nvSpPr>
        <p:spPr>
          <a:xfrm>
            <a:off x="13251" y="0"/>
            <a:ext cx="12192000" cy="685800"/>
          </a:xfrm>
          <a:prstGeom prst="rect">
            <a:avLst/>
          </a:prstGeom>
          <a:solidFill>
            <a:schemeClr val="accent1">
              <a:lumMod val="75000"/>
            </a:schemeClr>
          </a:solidFill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none" baseline="0">
                <a:ln w="3175" cmpd="sng">
                  <a:noFill/>
                </a:ln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en-US" dirty="0">
                <a:ln>
                  <a:noFill/>
                </a:ln>
                <a:latin typeface="Times New Roman" panose="02020603050405020304" pitchFamily="18" charset="0"/>
                <a:cs typeface="Times New Roman" panose="02020603050405020304" pitchFamily="18" charset="0"/>
              </a:rPr>
              <a:t>VN-2000 to WGS84 in QGIS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1E631EA-BF0B-437A-A2B1-9F5FBCDF9C24}"/>
              </a:ext>
            </a:extLst>
          </p:cNvPr>
          <p:cNvSpPr/>
          <p:nvPr/>
        </p:nvSpPr>
        <p:spPr>
          <a:xfrm>
            <a:off x="876300" y="1371600"/>
            <a:ext cx="1119865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Bình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Thuận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Province: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proj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tmerc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+lat_0=0 +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lon_0=108.5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k=0.9999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+x_0=500000 +y_0=0 +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ellps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=WGS84 +towgs84=-191.9044129,-39.30318279,-111.45032835,-0.00928836, 0.01975479, -0.004274, 0.252906278 +units=m +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no_defs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63C7EDA-51BD-4CD3-B72B-4ED3A6AEE0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0980"/>
          <a:stretch/>
        </p:blipFill>
        <p:spPr>
          <a:xfrm>
            <a:off x="1670685" y="2590800"/>
            <a:ext cx="8850629" cy="2633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404475"/>
      </p:ext>
    </p:extLst>
  </p:cSld>
  <p:clrMapOvr>
    <a:masterClrMapping/>
  </p:clrMapOvr>
  <p:transition>
    <p:random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81CD7C-E4B5-43C8-BE7F-245851460E5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6FC9C8E-0622-48DE-805E-8149CB419E80}" type="slidenum">
              <a:rPr lang="en-US"/>
              <a:pPr>
                <a:defRPr/>
              </a:pPr>
              <a:t>46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B2888D1-AED0-4646-8A07-9E6C50864FB7}"/>
              </a:ext>
            </a:extLst>
          </p:cNvPr>
          <p:cNvSpPr/>
          <p:nvPr/>
        </p:nvSpPr>
        <p:spPr>
          <a:xfrm>
            <a:off x="533400" y="685800"/>
            <a:ext cx="11582400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189" indent="-457189">
              <a:buFont typeface="Wingdings" panose="05000000000000000000" pitchFamily="2" charset="2"/>
              <a:buChar char="§"/>
            </a:pP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“On the fly” projection:</a:t>
            </a:r>
          </a:p>
          <a:p>
            <a:pPr marL="914389" lvl="1" indent="-457189">
              <a:buFont typeface="Wingdings" panose="05000000000000000000" pitchFamily="2" charset="2"/>
              <a:buChar char="§"/>
            </a:pPr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Like putting on a pair of glasses</a:t>
            </a:r>
          </a:p>
          <a:p>
            <a:pPr marL="914389" lvl="1" indent="-457189">
              <a:buFont typeface="Wingdings" panose="05000000000000000000" pitchFamily="2" charset="2"/>
              <a:buChar char="§"/>
            </a:pPr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You see the map differently, but the data have not changed</a:t>
            </a:r>
            <a:endParaRPr lang="en-US" sz="28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09A0AE76-5533-436A-8201-A52FED015BDC}"/>
              </a:ext>
            </a:extLst>
          </p:cNvPr>
          <p:cNvSpPr txBox="1">
            <a:spLocks noChangeArrowheads="1"/>
          </p:cNvSpPr>
          <p:nvPr/>
        </p:nvSpPr>
        <p:spPr>
          <a:xfrm>
            <a:off x="13251" y="0"/>
            <a:ext cx="12192000" cy="685800"/>
          </a:xfrm>
          <a:prstGeom prst="rect">
            <a:avLst/>
          </a:prstGeom>
          <a:solidFill>
            <a:schemeClr val="accent1">
              <a:lumMod val="75000"/>
            </a:schemeClr>
          </a:solidFill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none" baseline="0">
                <a:ln w="3175" cmpd="sng">
                  <a:noFill/>
                </a:ln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en-US" dirty="0">
                <a:ln>
                  <a:noFill/>
                </a:ln>
                <a:latin typeface="Times New Roman" panose="02020603050405020304" pitchFamily="18" charset="0"/>
                <a:cs typeface="Times New Roman" panose="02020603050405020304" pitchFamily="18" charset="0"/>
              </a:rPr>
              <a:t>VN-2000 to WGS84 in AutoCAD Civil 3D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962BF4-D229-4A38-B00F-E8F3C4F4E16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0" y="2431380"/>
            <a:ext cx="2971800" cy="3733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505053"/>
      </p:ext>
    </p:extLst>
  </p:cSld>
  <p:clrMapOvr>
    <a:masterClrMapping/>
  </p:clrMapOvr>
  <p:transition>
    <p:random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71700" y="2362208"/>
            <a:ext cx="7848600" cy="1211463"/>
          </a:xfrm>
        </p:spPr>
        <p:txBody>
          <a:bodyPr>
            <a:normAutofit fontScale="90000"/>
          </a:bodyPr>
          <a:lstStyle/>
          <a:p>
            <a:r>
              <a:rPr lang="en-US" sz="4400">
                <a:solidFill>
                  <a:srgbClr val="FF0000"/>
                </a:solidFill>
              </a:rPr>
              <a:t>Keep Calm </a:t>
            </a:r>
            <a:r>
              <a:rPr lang="en-US" sz="4400" dirty="0">
                <a:solidFill>
                  <a:srgbClr val="FF0000"/>
                </a:solidFill>
              </a:rPr>
              <a:t>and enjoy Learning!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B455955-1896-4E3D-983F-2AD3FBC14837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905010" y="5446699"/>
            <a:ext cx="8748713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https://hcmgis.vn</a:t>
            </a:r>
            <a:endParaRPr lang="en-US" sz="2600" b="1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26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HCMGIS</a:t>
            </a:r>
            <a:r>
              <a:rPr lang="en-US" sz="26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en-US" sz="2400" b="1" i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GIS for the </a:t>
            </a:r>
            <a:r>
              <a:rPr lang="en-US" sz="24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City</a:t>
            </a:r>
            <a:r>
              <a:rPr lang="en-US" sz="2400" b="1" i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GIS for the </a:t>
            </a:r>
            <a:r>
              <a:rPr lang="en-US" sz="24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Community</a:t>
            </a:r>
            <a:endParaRPr lang="en-US" sz="2600" b="1" i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1979945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81CD7C-E4B5-43C8-BE7F-245851460E5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6FC9C8E-0622-48DE-805E-8149CB419E80}" type="slidenum">
              <a:rPr lang="en-US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963E4AD-0B49-4E89-818B-4205A45DCD44}"/>
              </a:ext>
            </a:extLst>
          </p:cNvPr>
          <p:cNvSpPr/>
          <p:nvPr/>
        </p:nvSpPr>
        <p:spPr>
          <a:xfrm>
            <a:off x="533400" y="695741"/>
            <a:ext cx="11658600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189" indent="-457189">
              <a:buFont typeface="Wingdings" panose="05000000000000000000" pitchFamily="2" charset="2"/>
              <a:buChar char="§"/>
            </a:pPr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Ellipsoid (Spheroid):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simplify the Geoid model</a:t>
            </a:r>
          </a:p>
          <a:p>
            <a:pPr marL="914377" lvl="1" indent="-457189"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Three-dimensional shape created from a two-dimensional ellipse</a:t>
            </a:r>
          </a:p>
          <a:p>
            <a:pPr marL="914377" lvl="1" indent="-457189"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Various spheroids or ellipsoids have been devised: Clarke_1866, GRS_1980, WGS_1984 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2365442"/>
            <a:ext cx="4876800" cy="3796817"/>
          </a:xfrm>
          <a:prstGeom prst="rect">
            <a:avLst/>
          </a:prstGeom>
        </p:spPr>
      </p:pic>
      <p:sp>
        <p:nvSpPr>
          <p:cNvPr id="9" name="Title 2">
            <a:extLst>
              <a:ext uri="{FF2B5EF4-FFF2-40B4-BE49-F238E27FC236}">
                <a16:creationId xmlns:a16="http://schemas.microsoft.com/office/drawing/2014/main" id="{06D93BB4-67BD-4D28-861D-913EFC77129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12192000" cy="685800"/>
          </a:xfrm>
          <a:solidFill>
            <a:schemeClr val="accent1">
              <a:lumMod val="75000"/>
            </a:schemeClr>
          </a:solidFill>
        </p:spPr>
        <p:txBody>
          <a:bodyPr/>
          <a:lstStyle/>
          <a:p>
            <a:r>
              <a:rPr lang="en-US" altLang="en-US" dirty="0">
                <a:ln>
                  <a:noFill/>
                </a:ln>
                <a:latin typeface="Times New Roman" panose="02020603050405020304" pitchFamily="18" charset="0"/>
                <a:cs typeface="Times New Roman" panose="02020603050405020304" pitchFamily="18" charset="0"/>
              </a:rPr>
              <a:t>Coordinate Reference System</a:t>
            </a:r>
          </a:p>
        </p:txBody>
      </p:sp>
    </p:spTree>
    <p:extLst>
      <p:ext uri="{BB962C8B-B14F-4D97-AF65-F5344CB8AC3E}">
        <p14:creationId xmlns:p14="http://schemas.microsoft.com/office/powerpoint/2010/main" val="2870007665"/>
      </p:ext>
    </p:extLst>
  </p:cSld>
  <p:clrMapOvr>
    <a:masterClrMapping/>
  </p:clrMapOvr>
  <p:transition>
    <p:random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81CD7C-E4B5-43C8-BE7F-245851460E5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6FC9C8E-0622-48DE-805E-8149CB419E80}" type="slidenum">
              <a:rPr lang="en-US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963E4AD-0B49-4E89-818B-4205A45DCD44}"/>
              </a:ext>
            </a:extLst>
          </p:cNvPr>
          <p:cNvSpPr/>
          <p:nvPr/>
        </p:nvSpPr>
        <p:spPr>
          <a:xfrm>
            <a:off x="533400" y="695749"/>
            <a:ext cx="11648661" cy="15739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189" indent="-457189">
              <a:buFont typeface="Wingdings" panose="05000000000000000000" pitchFamily="2" charset="2"/>
              <a:buChar char="§"/>
            </a:pPr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WGS84 Ellipsoid (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World Geodetic System 1984):</a:t>
            </a:r>
            <a:endParaRPr lang="en-US" sz="2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377" lvl="1" indent="-457189">
              <a:lnSpc>
                <a:spcPct val="150000"/>
              </a:lnSpc>
              <a:buSzPct val="90000"/>
              <a:buFont typeface="Wingdings" panose="05000000000000000000" pitchFamily="2" charset="2"/>
              <a:buChar char="§"/>
            </a:pP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Origin is at the Earth’s center of mass (geocentric)</a:t>
            </a:r>
          </a:p>
          <a:p>
            <a:pPr marL="914377" lvl="1" indent="-457189">
              <a:lnSpc>
                <a:spcPct val="150000"/>
              </a:lnSpc>
              <a:buSzPct val="90000"/>
              <a:buFont typeface="Wingdings" panose="05000000000000000000" pitchFamily="2" charset="2"/>
              <a:buChar char="§"/>
            </a:pP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Used for the NAVSTAR GPS satellites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1773936"/>
            <a:ext cx="3962400" cy="3962400"/>
          </a:xfrm>
          <a:prstGeom prst="rect">
            <a:avLst/>
          </a:prstGeom>
        </p:spPr>
      </p:pic>
      <p:sp>
        <p:nvSpPr>
          <p:cNvPr id="9" name="Title 2">
            <a:extLst>
              <a:ext uri="{FF2B5EF4-FFF2-40B4-BE49-F238E27FC236}">
                <a16:creationId xmlns:a16="http://schemas.microsoft.com/office/drawing/2014/main" id="{E89B582E-980B-4EDC-93EB-36E398B60B0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12192000" cy="685800"/>
          </a:xfrm>
          <a:solidFill>
            <a:schemeClr val="accent1">
              <a:lumMod val="75000"/>
            </a:schemeClr>
          </a:solidFill>
        </p:spPr>
        <p:txBody>
          <a:bodyPr/>
          <a:lstStyle/>
          <a:p>
            <a:r>
              <a:rPr lang="en-US" altLang="en-US" dirty="0">
                <a:ln>
                  <a:noFill/>
                </a:ln>
                <a:latin typeface="Times New Roman" panose="02020603050405020304" pitchFamily="18" charset="0"/>
                <a:cs typeface="Times New Roman" panose="02020603050405020304" pitchFamily="18" charset="0"/>
              </a:rPr>
              <a:t>Coordinate Reference System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9F72241B-8A96-462B-A114-73D76E8612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1679695"/>
              </p:ext>
            </p:extLst>
          </p:nvPr>
        </p:nvGraphicFramePr>
        <p:xfrm>
          <a:off x="576471" y="2363255"/>
          <a:ext cx="6738730" cy="39104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27485">
                  <a:extLst>
                    <a:ext uri="{9D8B030D-6E8A-4147-A177-3AD203B41FA5}">
                      <a16:colId xmlns:a16="http://schemas.microsoft.com/office/drawing/2014/main" val="3908813798"/>
                    </a:ext>
                  </a:extLst>
                </a:gridCol>
                <a:gridCol w="1306044">
                  <a:extLst>
                    <a:ext uri="{9D8B030D-6E8A-4147-A177-3AD203B41FA5}">
                      <a16:colId xmlns:a16="http://schemas.microsoft.com/office/drawing/2014/main" val="2883136382"/>
                    </a:ext>
                  </a:extLst>
                </a:gridCol>
                <a:gridCol w="3505201">
                  <a:extLst>
                    <a:ext uri="{9D8B030D-6E8A-4147-A177-3AD203B41FA5}">
                      <a16:colId xmlns:a16="http://schemas.microsoft.com/office/drawing/2014/main" val="351983926"/>
                    </a:ext>
                  </a:extLst>
                </a:gridCol>
              </a:tblGrid>
              <a:tr h="377386">
                <a:tc>
                  <a:txBody>
                    <a:bodyPr/>
                    <a:lstStyle/>
                    <a:p>
                      <a:pPr marL="0" algn="r" defTabSz="457200" rtl="0" eaLnBrk="1" fontAlgn="t" latinLnBrk="0" hangingPunct="1"/>
                      <a:r>
                        <a:rPr lang="en-US" sz="19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Parameter</a:t>
                      </a:r>
                    </a:p>
                  </a:txBody>
                  <a:tcPr marL="76200" marR="76200" marT="53340" marB="53340"/>
                </a:tc>
                <a:tc>
                  <a:txBody>
                    <a:bodyPr/>
                    <a:lstStyle/>
                    <a:p>
                      <a:pPr marL="0" algn="r" defTabSz="457200" rtl="0" eaLnBrk="1" fontAlgn="t" latinLnBrk="0" hangingPunct="1"/>
                      <a:r>
                        <a:rPr lang="en-US" sz="19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Notation</a:t>
                      </a:r>
                    </a:p>
                  </a:txBody>
                  <a:tcPr marL="76200" marR="76200" marT="53340" marB="53340"/>
                </a:tc>
                <a:tc>
                  <a:txBody>
                    <a:bodyPr/>
                    <a:lstStyle/>
                    <a:p>
                      <a:pPr marL="0" algn="r" defTabSz="457200" rtl="0" eaLnBrk="1" fontAlgn="t" latinLnBrk="0" hangingPunct="1"/>
                      <a:r>
                        <a:rPr lang="en-US" sz="19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Value</a:t>
                      </a:r>
                    </a:p>
                  </a:txBody>
                  <a:tcPr marL="76200" marR="76200" marT="53340" marB="53340"/>
                </a:tc>
                <a:extLst>
                  <a:ext uri="{0D108BD9-81ED-4DB2-BD59-A6C34878D82A}">
                    <a16:rowId xmlns:a16="http://schemas.microsoft.com/office/drawing/2014/main" val="3909707644"/>
                  </a:ext>
                </a:extLst>
              </a:tr>
              <a:tr h="377386">
                <a:tc>
                  <a:txBody>
                    <a:bodyPr/>
                    <a:lstStyle/>
                    <a:p>
                      <a:pPr marL="0" algn="l" defTabSz="457200" rtl="0" eaLnBrk="1" fontAlgn="t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Semi-major Axis</a:t>
                      </a:r>
                    </a:p>
                  </a:txBody>
                  <a:tcPr marL="76200" marR="76200" marT="53340" marB="53340"/>
                </a:tc>
                <a:tc>
                  <a:txBody>
                    <a:bodyPr/>
                    <a:lstStyle/>
                    <a:p>
                      <a:pPr marL="0" algn="ctr" defTabSz="457200" rtl="0" eaLnBrk="1" fontAlgn="t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</a:t>
                      </a:r>
                    </a:p>
                  </a:txBody>
                  <a:tcPr marL="76200" marR="76200" marT="53340" marB="53340"/>
                </a:tc>
                <a:tc>
                  <a:txBody>
                    <a:bodyPr/>
                    <a:lstStyle/>
                    <a:p>
                      <a:pPr marL="0" algn="r" defTabSz="457200" rtl="0" eaLnBrk="1" fontAlgn="t" latinLnBrk="0" hangingPunct="1"/>
                      <a:r>
                        <a:rPr lang="en-US" sz="1800" kern="120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6 378 137 m</a:t>
                      </a:r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6200" marR="76200" marT="53340" marB="53340"/>
                </a:tc>
                <a:extLst>
                  <a:ext uri="{0D108BD9-81ED-4DB2-BD59-A6C34878D82A}">
                    <a16:rowId xmlns:a16="http://schemas.microsoft.com/office/drawing/2014/main" val="3230986071"/>
                  </a:ext>
                </a:extLst>
              </a:tr>
              <a:tr h="619301">
                <a:tc>
                  <a:txBody>
                    <a:bodyPr/>
                    <a:lstStyle/>
                    <a:p>
                      <a:pPr marL="0" marR="0" lvl="0" indent="0" algn="l" defTabSz="4572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Semi-minor Axis</a:t>
                      </a:r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6200" marR="76200" marT="53340" marB="53340"/>
                </a:tc>
                <a:tc>
                  <a:txBody>
                    <a:bodyPr/>
                    <a:lstStyle/>
                    <a:p>
                      <a:pPr marL="0" algn="ctr" defTabSz="457200" rtl="0" eaLnBrk="1" fontAlgn="t" latinLnBrk="0" hangingPunct="1"/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b</a:t>
                      </a:r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6200" marR="76200" marT="53340" marB="53340"/>
                </a:tc>
                <a:tc>
                  <a:txBody>
                    <a:bodyPr/>
                    <a:lstStyle/>
                    <a:p>
                      <a:pPr marL="0" algn="r" defTabSz="457200" rtl="0" eaLnBrk="1" fontAlgn="t" latinLnBrk="0" hangingPunct="1"/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≈ 6 356 </a:t>
                      </a:r>
                      <a:r>
                        <a:rPr lang="en-US" sz="1800" kern="120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752</a:t>
                      </a:r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 </a:t>
                      </a:r>
                      <a:r>
                        <a:rPr lang="en-US" sz="1800" kern="120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m</a:t>
                      </a:r>
                    </a:p>
                  </a:txBody>
                  <a:tcPr marL="76200" marR="76200" marT="53340" marB="53340"/>
                </a:tc>
                <a:extLst>
                  <a:ext uri="{0D108BD9-81ED-4DB2-BD59-A6C34878D82A}">
                    <a16:rowId xmlns:a16="http://schemas.microsoft.com/office/drawing/2014/main" val="2314401245"/>
                  </a:ext>
                </a:extLst>
              </a:tr>
              <a:tr h="928951">
                <a:tc>
                  <a:txBody>
                    <a:bodyPr/>
                    <a:lstStyle/>
                    <a:p>
                      <a:pPr marL="0" algn="l" defTabSz="457200" rtl="0" eaLnBrk="1" fontAlgn="t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Flattening Factor of the Earth</a:t>
                      </a:r>
                    </a:p>
                  </a:txBody>
                  <a:tcPr marL="76200" marR="76200" marT="53340" marB="53340"/>
                </a:tc>
                <a:tc>
                  <a:txBody>
                    <a:bodyPr/>
                    <a:lstStyle/>
                    <a:p>
                      <a:pPr marL="0" algn="ctr" defTabSz="457200" rtl="0" eaLnBrk="1" fontAlgn="t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1/f</a:t>
                      </a:r>
                    </a:p>
                    <a:p>
                      <a:pPr marL="0" algn="ctr" defTabSz="457200" rtl="0" eaLnBrk="1" fontAlgn="t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(f = (a-b)/a)</a:t>
                      </a:r>
                    </a:p>
                  </a:txBody>
                  <a:tcPr marL="76200" marR="76200" marT="53340" marB="53340"/>
                </a:tc>
                <a:tc>
                  <a:txBody>
                    <a:bodyPr/>
                    <a:lstStyle/>
                    <a:p>
                      <a:pPr marL="0" algn="r" defTabSz="457200" rtl="0" eaLnBrk="1" fontAlgn="t" latinLnBrk="0" hangingPunct="1"/>
                      <a:r>
                        <a:rPr lang="en-US" sz="1800" kern="120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298.257223563</a:t>
                      </a:r>
                    </a:p>
                  </a:txBody>
                  <a:tcPr marL="76200" marR="76200" marT="53340" marB="53340"/>
                </a:tc>
                <a:extLst>
                  <a:ext uri="{0D108BD9-81ED-4DB2-BD59-A6C34878D82A}">
                    <a16:rowId xmlns:a16="http://schemas.microsoft.com/office/drawing/2014/main" val="2638689917"/>
                  </a:ext>
                </a:extLst>
              </a:tr>
              <a:tr h="653169">
                <a:tc>
                  <a:txBody>
                    <a:bodyPr/>
                    <a:lstStyle/>
                    <a:p>
                      <a:pPr marL="0" algn="l" defTabSz="457200" rtl="0" eaLnBrk="1" fontAlgn="t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Nominal Mean Angular Velocity</a:t>
                      </a:r>
                    </a:p>
                  </a:txBody>
                  <a:tcPr marL="76200" marR="76200" marT="53340" marB="53340"/>
                </a:tc>
                <a:tc>
                  <a:txBody>
                    <a:bodyPr/>
                    <a:lstStyle/>
                    <a:p>
                      <a:pPr marL="0" algn="ctr" defTabSz="457200" rtl="0" eaLnBrk="1" fontAlgn="t" latinLnBrk="0" hangingPunct="1"/>
                      <a:r>
                        <a:rPr lang="el-GR" sz="180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ω</a:t>
                      </a:r>
                    </a:p>
                  </a:txBody>
                  <a:tcPr marL="76200" marR="76200" marT="53340" marB="53340"/>
                </a:tc>
                <a:tc>
                  <a:txBody>
                    <a:bodyPr/>
                    <a:lstStyle/>
                    <a:p>
                      <a:pPr marL="0" algn="r" defTabSz="457200" rtl="0" eaLnBrk="1" fontAlgn="t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7292115 10</a:t>
                      </a:r>
                      <a:r>
                        <a:rPr lang="en-US" sz="1800" kern="1200" baseline="300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-11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 rad/s </a:t>
                      </a:r>
                    </a:p>
                  </a:txBody>
                  <a:tcPr marL="76200" marR="76200" marT="53340" marB="53340"/>
                </a:tc>
                <a:extLst>
                  <a:ext uri="{0D108BD9-81ED-4DB2-BD59-A6C34878D82A}">
                    <a16:rowId xmlns:a16="http://schemas.microsoft.com/office/drawing/2014/main" val="1250003929"/>
                  </a:ext>
                </a:extLst>
              </a:tr>
              <a:tr h="928951">
                <a:tc>
                  <a:txBody>
                    <a:bodyPr/>
                    <a:lstStyle/>
                    <a:p>
                      <a:pPr marL="0" algn="l" defTabSz="457200" rtl="0" eaLnBrk="1" fontAlgn="t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Geocentric Gravitational Constant</a:t>
                      </a:r>
                    </a:p>
                  </a:txBody>
                  <a:tcPr marL="76200" marR="76200" marT="53340" marB="53340"/>
                </a:tc>
                <a:tc>
                  <a:txBody>
                    <a:bodyPr/>
                    <a:lstStyle/>
                    <a:p>
                      <a:pPr marL="0" algn="ctr" defTabSz="457200" rtl="0" eaLnBrk="1" fontAlgn="t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GM</a:t>
                      </a:r>
                    </a:p>
                  </a:txBody>
                  <a:tcPr marL="76200" marR="76200" marT="53340" marB="53340"/>
                </a:tc>
                <a:tc>
                  <a:txBody>
                    <a:bodyPr/>
                    <a:lstStyle/>
                    <a:p>
                      <a:pPr marL="0" algn="r" defTabSz="457200" rtl="0" eaLnBrk="1" fontAlgn="t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3986004.418 108 m3/s</a:t>
                      </a:r>
                    </a:p>
                  </a:txBody>
                  <a:tcPr marL="76200" marR="76200" marT="53340" marB="53340"/>
                </a:tc>
                <a:extLst>
                  <a:ext uri="{0D108BD9-81ED-4DB2-BD59-A6C34878D82A}">
                    <a16:rowId xmlns:a16="http://schemas.microsoft.com/office/drawing/2014/main" val="35702479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99999233"/>
      </p:ext>
    </p:extLst>
  </p:cSld>
  <p:clrMapOvr>
    <a:masterClrMapping/>
  </p:clrMapOvr>
  <p:transition>
    <p:random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81CD7C-E4B5-43C8-BE7F-245851460E5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6FC9C8E-0622-48DE-805E-8149CB419E80}" type="slidenum">
              <a:rPr lang="en-US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963E4AD-0B49-4E89-818B-4205A45DCD44}"/>
              </a:ext>
            </a:extLst>
          </p:cNvPr>
          <p:cNvSpPr/>
          <p:nvPr/>
        </p:nvSpPr>
        <p:spPr>
          <a:xfrm>
            <a:off x="569843" y="685806"/>
            <a:ext cx="11612218" cy="23391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189" indent="-457189">
              <a:buFont typeface="Wingdings" panose="05000000000000000000" pitchFamily="2" charset="2"/>
              <a:buChar char="§"/>
            </a:pPr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Datum: </a:t>
            </a:r>
          </a:p>
          <a:p>
            <a:pPr marL="914377" lvl="1" indent="-457189"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Built on top of the selected ellipsoid</a:t>
            </a:r>
          </a:p>
          <a:p>
            <a:pPr marL="914377" lvl="1" indent="-457189"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Consists of a series of numbers that define the shape and size of the ellipsoid and it's orientation in space</a:t>
            </a:r>
          </a:p>
          <a:p>
            <a:pPr marL="914377" lvl="1" indent="-457189"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datum is chosen to give the best possible fit to the true shape of the Earth.</a:t>
            </a:r>
          </a:p>
          <a:p>
            <a:pPr marL="914377" lvl="1" indent="-457189"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There are a large number of datums in use</a:t>
            </a: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EBF7A56D-0687-4429-8F61-F4340CB16EC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12192000" cy="685800"/>
          </a:xfrm>
          <a:solidFill>
            <a:schemeClr val="accent1">
              <a:lumMod val="75000"/>
            </a:schemeClr>
          </a:solidFill>
        </p:spPr>
        <p:txBody>
          <a:bodyPr/>
          <a:lstStyle/>
          <a:p>
            <a:r>
              <a:rPr lang="en-US" altLang="en-US" dirty="0">
                <a:ln>
                  <a:noFill/>
                </a:ln>
                <a:latin typeface="Times New Roman" panose="02020603050405020304" pitchFamily="18" charset="0"/>
                <a:cs typeface="Times New Roman" panose="02020603050405020304" pitchFamily="18" charset="0"/>
              </a:rPr>
              <a:t>Coordinate Reference System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7D1C8E9-FEF3-4906-80C5-4678B0A6F0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3331854"/>
            <a:ext cx="7123190" cy="2825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619547"/>
      </p:ext>
    </p:extLst>
  </p:cSld>
  <p:clrMapOvr>
    <a:masterClrMapping/>
  </p:clrMapOvr>
  <p:transition>
    <p:random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81CD7C-E4B5-43C8-BE7F-245851460E5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6FC9C8E-0622-48DE-805E-8149CB419E80}" type="slidenum">
              <a:rPr lang="en-US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963E4AD-0B49-4E89-818B-4205A45DCD44}"/>
              </a:ext>
            </a:extLst>
          </p:cNvPr>
          <p:cNvSpPr/>
          <p:nvPr/>
        </p:nvSpPr>
        <p:spPr>
          <a:xfrm>
            <a:off x="533400" y="695749"/>
            <a:ext cx="10134600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189" indent="-457189">
              <a:buFont typeface="Wingdings" panose="05000000000000000000" pitchFamily="2" charset="2"/>
              <a:buChar char="§"/>
            </a:pPr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Vietnam 2000 Datum: </a:t>
            </a:r>
          </a:p>
        </p:txBody>
      </p:sp>
      <p:sp>
        <p:nvSpPr>
          <p:cNvPr id="2" name="Rectangle 1"/>
          <p:cNvSpPr/>
          <p:nvPr/>
        </p:nvSpPr>
        <p:spPr>
          <a:xfrm>
            <a:off x="685806" y="1371600"/>
            <a:ext cx="5410194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58585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Ellipsoid: </a:t>
            </a:r>
            <a:r>
              <a:rPr lang="en-US" dirty="0">
                <a:solidFill>
                  <a:srgbClr val="576484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WGS 84</a:t>
            </a:r>
            <a:endParaRPr lang="en-US" dirty="0">
              <a:solidFill>
                <a:srgbClr val="9DA4B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rgbClr val="58585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Prime meridian: </a:t>
            </a:r>
            <a:r>
              <a:rPr lang="en-US" dirty="0">
                <a:solidFill>
                  <a:srgbClr val="576484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Greenwich</a:t>
            </a:r>
            <a:endParaRPr lang="en-US" dirty="0">
              <a:solidFill>
                <a:srgbClr val="9DA4B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rgbClr val="58585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Degree from Greenwich: </a:t>
            </a:r>
            <a:r>
              <a:rPr lang="en-US" dirty="0">
                <a:solidFill>
                  <a:srgbClr val="9DA4B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</a:p>
          <a:p>
            <a:r>
              <a:rPr lang="en-US" dirty="0">
                <a:solidFill>
                  <a:srgbClr val="58585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source: </a:t>
            </a:r>
            <a:r>
              <a:rPr lang="en-US" dirty="0">
                <a:solidFill>
                  <a:srgbClr val="9DA4B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OGP</a:t>
            </a:r>
          </a:p>
          <a:p>
            <a:r>
              <a:rPr lang="en-US" dirty="0">
                <a:solidFill>
                  <a:srgbClr val="58585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Information source: </a:t>
            </a:r>
            <a:r>
              <a:rPr lang="en-US" dirty="0">
                <a:solidFill>
                  <a:srgbClr val="9DA4B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General Director of Land Administration.</a:t>
            </a:r>
          </a:p>
          <a:p>
            <a:r>
              <a:rPr lang="en-US" dirty="0">
                <a:solidFill>
                  <a:srgbClr val="58585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Revision date: </a:t>
            </a:r>
            <a:r>
              <a:rPr lang="en-US" dirty="0">
                <a:solidFill>
                  <a:srgbClr val="9DA4B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2011-01-25</a:t>
            </a:r>
          </a:p>
          <a:p>
            <a:r>
              <a:rPr lang="en-US" dirty="0">
                <a:solidFill>
                  <a:srgbClr val="58585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Scope: </a:t>
            </a:r>
            <a:r>
              <a:rPr lang="en-US" dirty="0">
                <a:solidFill>
                  <a:srgbClr val="9DA4B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Geodetic survey, topographic mapping, engineering survey.</a:t>
            </a:r>
          </a:p>
          <a:p>
            <a:r>
              <a:rPr lang="en-US" dirty="0">
                <a:solidFill>
                  <a:srgbClr val="58585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Remarks: </a:t>
            </a:r>
            <a:r>
              <a:rPr lang="en-US" dirty="0">
                <a:solidFill>
                  <a:srgbClr val="9DA4B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Replaces Hanoi 1972.</a:t>
            </a:r>
          </a:p>
          <a:p>
            <a:r>
              <a:rPr lang="en-US" dirty="0">
                <a:solidFill>
                  <a:srgbClr val="58585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Area of use: </a:t>
            </a:r>
            <a:r>
              <a:rPr lang="en-US" dirty="0">
                <a:solidFill>
                  <a:srgbClr val="576484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Vietnam - onshore.</a:t>
            </a:r>
            <a:endParaRPr lang="en-US" dirty="0">
              <a:solidFill>
                <a:srgbClr val="9DA4B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5"/>
          <a:srcRect l="971" t="4959" r="-971" b="594"/>
          <a:stretch/>
        </p:blipFill>
        <p:spPr>
          <a:xfrm>
            <a:off x="7010400" y="958535"/>
            <a:ext cx="3924300" cy="4354068"/>
          </a:xfrm>
          <a:prstGeom prst="rect">
            <a:avLst/>
          </a:prstGeom>
        </p:spPr>
      </p:pic>
      <p:sp>
        <p:nvSpPr>
          <p:cNvPr id="9" name="Title 2">
            <a:extLst>
              <a:ext uri="{FF2B5EF4-FFF2-40B4-BE49-F238E27FC236}">
                <a16:creationId xmlns:a16="http://schemas.microsoft.com/office/drawing/2014/main" id="{3D974B55-BA4F-467E-9C00-B2062CF459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12192000" cy="685800"/>
          </a:xfrm>
          <a:solidFill>
            <a:schemeClr val="accent1">
              <a:lumMod val="75000"/>
            </a:schemeClr>
          </a:solidFill>
        </p:spPr>
        <p:txBody>
          <a:bodyPr/>
          <a:lstStyle/>
          <a:p>
            <a:r>
              <a:rPr lang="en-US" altLang="en-US" dirty="0">
                <a:ln>
                  <a:noFill/>
                </a:ln>
                <a:latin typeface="Times New Roman" panose="02020603050405020304" pitchFamily="18" charset="0"/>
                <a:cs typeface="Times New Roman" panose="02020603050405020304" pitchFamily="18" charset="0"/>
              </a:rPr>
              <a:t>Coordinate Reference System</a:t>
            </a:r>
          </a:p>
        </p:txBody>
      </p:sp>
    </p:spTree>
    <p:extLst>
      <p:ext uri="{BB962C8B-B14F-4D97-AF65-F5344CB8AC3E}">
        <p14:creationId xmlns:p14="http://schemas.microsoft.com/office/powerpoint/2010/main" val="3999923604"/>
      </p:ext>
    </p:extLst>
  </p:cSld>
  <p:clrMapOvr>
    <a:masterClrMapping/>
  </p:clrMapOvr>
  <p:transition>
    <p:random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5" descr="projections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754077" y="3569730"/>
            <a:ext cx="2300287" cy="25146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81CD7C-E4B5-43C8-BE7F-245851460E5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6FC9C8E-0622-48DE-805E-8149CB419E80}" type="slidenum">
              <a:rPr lang="en-US"/>
              <a:pPr>
                <a:defRPr/>
              </a:pPr>
              <a:t>9</a:t>
            </a:fld>
            <a:endParaRPr lang="en-US" dirty="0"/>
          </a:p>
        </p:txBody>
      </p:sp>
      <p:pic>
        <p:nvPicPr>
          <p:cNvPr id="8" name="Picture 4" descr="GCS"/>
          <p:cNvPicPr>
            <a:picLocks noGrp="1" noChangeAspect="1" noChangeArrowheads="1"/>
          </p:cNvPicPr>
          <p:nvPr>
            <p:ph sz="quarter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985127" y="1127062"/>
            <a:ext cx="2084387" cy="21844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533400" y="701839"/>
            <a:ext cx="1164866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Coordinate Systems: Geographic vs. Projected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914400" y="1143627"/>
            <a:ext cx="6629400" cy="39617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566738" indent="-276225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798513" indent="-231775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Courier New" pitchFamily="49" charset="0"/>
              <a:buChar char="o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973138" indent="-174625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itchFamily="34" charset="0"/>
              <a:buChar char="•"/>
              <a:defRPr sz="16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90000"/>
              </a:lnSpc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Geographic Coordinate Systems (GCS)</a:t>
            </a:r>
          </a:p>
          <a:p>
            <a:pPr lvl="2" fontAlgn="auto">
              <a:lnSpc>
                <a:spcPct val="90000"/>
              </a:lnSpc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Location measured from curved surface of the earth </a:t>
            </a:r>
          </a:p>
          <a:p>
            <a:pPr lvl="2" fontAlgn="auto">
              <a:lnSpc>
                <a:spcPct val="90000"/>
              </a:lnSpc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Measurement units latitude and longitude</a:t>
            </a:r>
          </a:p>
          <a:p>
            <a:pPr lvl="3" fontAlgn="auto">
              <a:lnSpc>
                <a:spcPct val="90000"/>
              </a:lnSpc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Degrees-minutes-seconds (DMS)</a:t>
            </a:r>
          </a:p>
          <a:p>
            <a:pPr lvl="3" fontAlgn="auto">
              <a:lnSpc>
                <a:spcPct val="90000"/>
              </a:lnSpc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Decimal degrees (DD) or radians (rad)</a:t>
            </a:r>
          </a:p>
          <a:p>
            <a:pPr marL="798513" lvl="3" indent="0" fontAlgn="auto">
              <a:lnSpc>
                <a:spcPct val="90000"/>
              </a:lnSpc>
              <a:buNone/>
            </a:pP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fontAlgn="auto">
              <a:lnSpc>
                <a:spcPct val="90000"/>
              </a:lnSpc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Projected Coordinate Systems (PCS)</a:t>
            </a:r>
          </a:p>
          <a:p>
            <a:pPr lvl="2" fontAlgn="auto">
              <a:lnSpc>
                <a:spcPct val="90000"/>
              </a:lnSpc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Flat surface</a:t>
            </a:r>
          </a:p>
          <a:p>
            <a:pPr lvl="2" fontAlgn="auto">
              <a:lnSpc>
                <a:spcPct val="90000"/>
              </a:lnSpc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Units can be in meters, feet, inches</a:t>
            </a:r>
          </a:p>
          <a:p>
            <a:pPr lvl="2" fontAlgn="auto">
              <a:lnSpc>
                <a:spcPct val="90000"/>
              </a:lnSpc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Distortions will occur, except for very fine scale maps</a:t>
            </a:r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9A52DBB8-2CE2-4EB0-8A84-B62727BB83E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-9939" y="0"/>
            <a:ext cx="12192000" cy="685800"/>
          </a:xfrm>
          <a:solidFill>
            <a:schemeClr val="accent1">
              <a:lumMod val="75000"/>
            </a:schemeClr>
          </a:solidFill>
        </p:spPr>
        <p:txBody>
          <a:bodyPr/>
          <a:lstStyle/>
          <a:p>
            <a:r>
              <a:rPr lang="en-US" altLang="en-US" dirty="0">
                <a:ln>
                  <a:noFill/>
                </a:ln>
                <a:latin typeface="Times New Roman" panose="02020603050405020304" pitchFamily="18" charset="0"/>
                <a:cs typeface="Times New Roman" panose="02020603050405020304" pitchFamily="18" charset="0"/>
              </a:rPr>
              <a:t>Coordinate Reference System</a:t>
            </a:r>
          </a:p>
        </p:txBody>
      </p:sp>
    </p:spTree>
    <p:extLst>
      <p:ext uri="{BB962C8B-B14F-4D97-AF65-F5344CB8AC3E}">
        <p14:creationId xmlns:p14="http://schemas.microsoft.com/office/powerpoint/2010/main" val="1953496157"/>
      </p:ext>
    </p:extLst>
  </p:cSld>
  <p:clrMapOvr>
    <a:masterClrMapping/>
  </p:clrMapOvr>
  <p:transition>
    <p:random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TM03457496[[fn=Parallax]]</Template>
  <TotalTime>10992</TotalTime>
  <Words>1466</Words>
  <Application>Microsoft Office PowerPoint</Application>
  <PresentationFormat>Widescreen</PresentationFormat>
  <Paragraphs>274</Paragraphs>
  <Slides>47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60" baseType="lpstr">
      <vt:lpstr>ＭＳ Ｐゴシック</vt:lpstr>
      <vt:lpstr>SimSun</vt:lpstr>
      <vt:lpstr>SimSun</vt:lpstr>
      <vt:lpstr>Arial</vt:lpstr>
      <vt:lpstr>Calibri</vt:lpstr>
      <vt:lpstr>Corbel</vt:lpstr>
      <vt:lpstr>Courier New</vt:lpstr>
      <vt:lpstr>Source Sans Pro</vt:lpstr>
      <vt:lpstr>华文楷体</vt:lpstr>
      <vt:lpstr>Times New Roman</vt:lpstr>
      <vt:lpstr>Wingdings</vt:lpstr>
      <vt:lpstr>Parallax</vt:lpstr>
      <vt:lpstr>Equation</vt:lpstr>
      <vt:lpstr>Unit 3: Coordinate Reference System</vt:lpstr>
      <vt:lpstr>Coordinate Reference System</vt:lpstr>
      <vt:lpstr>Coordinate Reference System</vt:lpstr>
      <vt:lpstr>PowerPoint Presentation</vt:lpstr>
      <vt:lpstr>Coordinate Reference System</vt:lpstr>
      <vt:lpstr>Coordinate Reference System</vt:lpstr>
      <vt:lpstr>Coordinate Reference System</vt:lpstr>
      <vt:lpstr>Coordinate Reference System</vt:lpstr>
      <vt:lpstr>Coordinate Reference System</vt:lpstr>
      <vt:lpstr>Map Projection</vt:lpstr>
      <vt:lpstr>Map Projection</vt:lpstr>
      <vt:lpstr>Map Projection</vt:lpstr>
      <vt:lpstr>Map Projection</vt:lpstr>
      <vt:lpstr>Map Projection</vt:lpstr>
      <vt:lpstr>Map Projection</vt:lpstr>
      <vt:lpstr>Map Projection</vt:lpstr>
      <vt:lpstr>Map Projection</vt:lpstr>
      <vt:lpstr>Map Projection</vt:lpstr>
      <vt:lpstr>UTM Map projection: </vt:lpstr>
      <vt:lpstr>Coordinate Reference System</vt:lpstr>
      <vt:lpstr>Coordinate Reference System</vt:lpstr>
      <vt:lpstr>Coordinate Reference System</vt:lpstr>
      <vt:lpstr>UTM Projection</vt:lpstr>
      <vt:lpstr>Coordinate Reference System</vt:lpstr>
      <vt:lpstr>Coordinate Reference System</vt:lpstr>
      <vt:lpstr>Coordinate Reference System</vt:lpstr>
      <vt:lpstr>Coordinate Reference System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Keep Calm and enjoy Learning!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Hệ thống thông tin quản lý</dc:title>
  <dc:creator>Tran Quan</dc:creator>
  <cp:lastModifiedBy>Quach Dong Thang</cp:lastModifiedBy>
  <cp:revision>1999</cp:revision>
  <dcterms:created xsi:type="dcterms:W3CDTF">2009-07-24T04:24:42Z</dcterms:created>
  <dcterms:modified xsi:type="dcterms:W3CDTF">2020-07-27T04:45:29Z</dcterms:modified>
</cp:coreProperties>
</file>